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1" r:id="rId6"/>
    <p:sldMasterId id="2147483806" r:id="rId7"/>
  </p:sldMasterIdLst>
  <p:notesMasterIdLst>
    <p:notesMasterId r:id="rId21"/>
  </p:notesMasterIdLst>
  <p:handoutMasterIdLst>
    <p:handoutMasterId r:id="rId22"/>
  </p:handoutMasterIdLst>
  <p:sldIdLst>
    <p:sldId id="277" r:id="rId8"/>
    <p:sldId id="375" r:id="rId9"/>
    <p:sldId id="371" r:id="rId10"/>
    <p:sldId id="376" r:id="rId11"/>
    <p:sldId id="373" r:id="rId12"/>
    <p:sldId id="374" r:id="rId13"/>
    <p:sldId id="372" r:id="rId14"/>
    <p:sldId id="377" r:id="rId15"/>
    <p:sldId id="378" r:id="rId16"/>
    <p:sldId id="379" r:id="rId17"/>
    <p:sldId id="382" r:id="rId18"/>
    <p:sldId id="386" r:id="rId19"/>
    <p:sldId id="313" r:id="rId2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DePrisco" initials="M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5AA8"/>
    <a:srgbClr val="FF3300"/>
    <a:srgbClr val="455560"/>
    <a:srgbClr val="0000FF"/>
    <a:srgbClr val="A68462"/>
    <a:srgbClr val="E7D2AD"/>
    <a:srgbClr val="D39D60"/>
    <a:srgbClr val="E8E2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6" autoAdjust="0"/>
    <p:restoredTop sz="99757" autoAdjust="0"/>
  </p:normalViewPr>
  <p:slideViewPr>
    <p:cSldViewPr>
      <p:cViewPr varScale="1">
        <p:scale>
          <a:sx n="76" d="100"/>
          <a:sy n="76" d="100"/>
        </p:scale>
        <p:origin x="-1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4" d="100"/>
          <a:sy n="94" d="100"/>
        </p:scale>
        <p:origin x="-882" y="88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C520EA-3787-3B48-AC5A-0A06CC3D06EF}" type="doc">
      <dgm:prSet loTypeId="urn:microsoft.com/office/officeart/2005/8/layout/radial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3EA2EFB-AE46-294C-BCDD-20EF4B950F15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400" b="1" dirty="0" smtClean="0"/>
            <a:t> </a:t>
          </a:r>
          <a:r>
            <a:rPr lang="en-US" sz="1400" b="1" dirty="0" smtClean="0">
              <a:solidFill>
                <a:schemeClr val="bg1"/>
              </a:solidFill>
              <a:latin typeface="Calibri" pitchFamily="34" charset="0"/>
            </a:rPr>
            <a:t>PM practitioners scholars</a:t>
          </a:r>
        </a:p>
        <a:p>
          <a:r>
            <a:rPr lang="en-US" sz="1400" b="1" dirty="0" smtClean="0">
              <a:solidFill>
                <a:schemeClr val="bg1"/>
              </a:solidFill>
              <a:latin typeface="Calibri" pitchFamily="34" charset="0"/>
            </a:rPr>
            <a:t>students</a:t>
          </a:r>
          <a:endParaRPr lang="en-US" sz="1400" b="1" dirty="0">
            <a:solidFill>
              <a:schemeClr val="bg1"/>
            </a:solidFill>
            <a:latin typeface="Calibri" pitchFamily="34" charset="0"/>
          </a:endParaRPr>
        </a:p>
      </dgm:t>
    </dgm:pt>
    <dgm:pt modelId="{536DFFE3-D808-2B4F-B6FF-488CFB6C66C0}" type="parTrans" cxnId="{CA1AF306-2B17-254D-8657-CAD36E3B61CC}">
      <dgm:prSet/>
      <dgm:spPr/>
      <dgm:t>
        <a:bodyPr/>
        <a:lstStyle/>
        <a:p>
          <a:endParaRPr lang="en-US"/>
        </a:p>
      </dgm:t>
    </dgm:pt>
    <dgm:pt modelId="{3CF0C81E-7891-5746-9DC7-23AE5B6BD984}" type="sibTrans" cxnId="{CA1AF306-2B17-254D-8657-CAD36E3B61CC}">
      <dgm:prSet/>
      <dgm:spPr/>
      <dgm:t>
        <a:bodyPr/>
        <a:lstStyle/>
        <a:p>
          <a:endParaRPr lang="en-US"/>
        </a:p>
      </dgm:t>
    </dgm:pt>
    <dgm:pt modelId="{0835FE97-9AD1-D048-95F6-CDB943EB4884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200" b="1" dirty="0" smtClean="0">
              <a:solidFill>
                <a:schemeClr val="bg1"/>
              </a:solidFill>
              <a:latin typeface="Calibri" pitchFamily="34" charset="0"/>
            </a:rPr>
            <a:t>Knowledge creation</a:t>
          </a:r>
        </a:p>
        <a:p>
          <a:endParaRPr lang="en-US" sz="1100" dirty="0">
            <a:latin typeface="Calibri" pitchFamily="34" charset="0"/>
          </a:endParaRPr>
        </a:p>
      </dgm:t>
    </dgm:pt>
    <dgm:pt modelId="{73F395D8-EEB0-2D4A-9CE9-434B8E40E828}" type="parTrans" cxnId="{8A2F0395-B53E-A343-AC83-2DBB4184E241}">
      <dgm:prSet/>
      <dgm:spPr/>
      <dgm:t>
        <a:bodyPr/>
        <a:lstStyle/>
        <a:p>
          <a:endParaRPr lang="en-US"/>
        </a:p>
      </dgm:t>
    </dgm:pt>
    <dgm:pt modelId="{7A1BC51E-8B04-194E-AE7A-EB12A964C44A}" type="sibTrans" cxnId="{8A2F0395-B53E-A343-AC83-2DBB4184E241}">
      <dgm:prSet/>
      <dgm:spPr>
        <a:solidFill>
          <a:srgbClr val="0070C0"/>
        </a:solidFill>
      </dgm:spPr>
      <dgm:t>
        <a:bodyPr/>
        <a:lstStyle/>
        <a:p>
          <a:endParaRPr lang="en-US"/>
        </a:p>
      </dgm:t>
    </dgm:pt>
    <dgm:pt modelId="{D27C99F8-C8F3-AD49-9998-C9879210523D}">
      <dgm:prSet phldrT="[Text]" custT="1"/>
      <dgm:spPr>
        <a:solidFill>
          <a:srgbClr val="0070C0"/>
        </a:solidFill>
      </dgm:spPr>
      <dgm:t>
        <a:bodyPr/>
        <a:lstStyle/>
        <a:p>
          <a:endParaRPr lang="en-US" sz="1400" b="1" dirty="0" smtClean="0"/>
        </a:p>
        <a:p>
          <a:r>
            <a:rPr lang="en-US" sz="1200" b="1" dirty="0" smtClean="0">
              <a:solidFill>
                <a:schemeClr val="bg1"/>
              </a:solidFill>
              <a:latin typeface="Calibri" pitchFamily="34" charset="0"/>
            </a:rPr>
            <a:t>Outreach</a:t>
          </a:r>
        </a:p>
        <a:p>
          <a:endParaRPr lang="en-US" sz="1400" dirty="0"/>
        </a:p>
      </dgm:t>
    </dgm:pt>
    <dgm:pt modelId="{413A8003-AB9C-CE45-ADA8-0BDDA9AA3331}" type="parTrans" cxnId="{68A05674-3CFB-6F4A-9F4F-2D9E438E830D}">
      <dgm:prSet/>
      <dgm:spPr/>
      <dgm:t>
        <a:bodyPr/>
        <a:lstStyle/>
        <a:p>
          <a:endParaRPr lang="en-US"/>
        </a:p>
      </dgm:t>
    </dgm:pt>
    <dgm:pt modelId="{828B7B3E-93EF-5A4F-864F-591BAACB8093}" type="sibTrans" cxnId="{68A05674-3CFB-6F4A-9F4F-2D9E438E830D}">
      <dgm:prSet/>
      <dgm:spPr>
        <a:solidFill>
          <a:srgbClr val="0070C0"/>
        </a:solidFill>
      </dgm:spPr>
      <dgm:t>
        <a:bodyPr/>
        <a:lstStyle/>
        <a:p>
          <a:endParaRPr lang="en-US"/>
        </a:p>
      </dgm:t>
    </dgm:pt>
    <dgm:pt modelId="{DBFC1A13-E911-FB4C-A612-C39A294026C6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400" b="1" dirty="0" smtClean="0">
              <a:solidFill>
                <a:schemeClr val="bg1"/>
              </a:solidFill>
              <a:latin typeface="Calibri" pitchFamily="34" charset="0"/>
            </a:rPr>
            <a:t>Education</a:t>
          </a:r>
        </a:p>
      </dgm:t>
    </dgm:pt>
    <dgm:pt modelId="{7E4E26D8-00C5-D740-AAA0-B6478158301D}" type="parTrans" cxnId="{C790C517-814F-3C43-AB13-F4F32BA9AB17}">
      <dgm:prSet/>
      <dgm:spPr/>
      <dgm:t>
        <a:bodyPr/>
        <a:lstStyle/>
        <a:p>
          <a:endParaRPr lang="en-US"/>
        </a:p>
      </dgm:t>
    </dgm:pt>
    <dgm:pt modelId="{20B3B34F-043B-C847-9DEB-614A6D78236B}" type="sibTrans" cxnId="{C790C517-814F-3C43-AB13-F4F32BA9AB17}">
      <dgm:prSet/>
      <dgm:spPr>
        <a:solidFill>
          <a:srgbClr val="0070C0"/>
        </a:solidFill>
      </dgm:spPr>
      <dgm:t>
        <a:bodyPr/>
        <a:lstStyle/>
        <a:p>
          <a:endParaRPr lang="en-US"/>
        </a:p>
      </dgm:t>
    </dgm:pt>
    <dgm:pt modelId="{E5C19B60-8B4E-704A-A501-0771695A52E7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100" b="1" dirty="0" smtClean="0">
              <a:solidFill>
                <a:schemeClr val="bg1"/>
              </a:solidFill>
              <a:latin typeface="Calibri" pitchFamily="34" charset="0"/>
            </a:rPr>
            <a:t>Global</a:t>
          </a:r>
        </a:p>
        <a:p>
          <a:r>
            <a:rPr lang="en-US" sz="1100" b="1" dirty="0" smtClean="0">
              <a:solidFill>
                <a:schemeClr val="bg1"/>
              </a:solidFill>
              <a:latin typeface="Calibri" pitchFamily="34" charset="0"/>
            </a:rPr>
            <a:t>Accreditation</a:t>
          </a:r>
        </a:p>
        <a:p>
          <a:endParaRPr lang="en-US" sz="1400" b="1" dirty="0">
            <a:solidFill>
              <a:schemeClr val="bg1"/>
            </a:solidFill>
          </a:endParaRPr>
        </a:p>
      </dgm:t>
    </dgm:pt>
    <dgm:pt modelId="{DD0D600A-69B3-D947-9E3A-AAA4227E8058}" type="parTrans" cxnId="{D769B167-352E-8C4C-92BC-DFF00EAB9B91}">
      <dgm:prSet/>
      <dgm:spPr/>
      <dgm:t>
        <a:bodyPr/>
        <a:lstStyle/>
        <a:p>
          <a:endParaRPr lang="en-US"/>
        </a:p>
      </dgm:t>
    </dgm:pt>
    <dgm:pt modelId="{E310F6C7-3C1C-084A-8EF4-BDFEFF4296BA}" type="sibTrans" cxnId="{D769B167-352E-8C4C-92BC-DFF00EAB9B91}">
      <dgm:prSet/>
      <dgm:spPr>
        <a:solidFill>
          <a:srgbClr val="0070C0"/>
        </a:solidFill>
      </dgm:spPr>
      <dgm:t>
        <a:bodyPr/>
        <a:lstStyle/>
        <a:p>
          <a:endParaRPr lang="en-US"/>
        </a:p>
      </dgm:t>
    </dgm:pt>
    <dgm:pt modelId="{4030C6AD-6AA2-A44D-B513-894DF48183E2}" type="pres">
      <dgm:prSet presAssocID="{F3C520EA-3787-3B48-AC5A-0A06CC3D06E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50C819-12AF-424E-A83F-D9A3333CAAE0}" type="pres">
      <dgm:prSet presAssocID="{13EA2EFB-AE46-294C-BCDD-20EF4B950F15}" presName="centerShape" presStyleLbl="node0" presStyleIdx="0" presStyleCnt="1"/>
      <dgm:spPr/>
      <dgm:t>
        <a:bodyPr/>
        <a:lstStyle/>
        <a:p>
          <a:endParaRPr lang="en-US"/>
        </a:p>
      </dgm:t>
    </dgm:pt>
    <dgm:pt modelId="{1744BDC1-46A7-A44A-B35E-3A4D29A46E5C}" type="pres">
      <dgm:prSet presAssocID="{0835FE97-9AD1-D048-95F6-CDB943EB488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C45415-506F-D743-96B7-B66E96EB0492}" type="pres">
      <dgm:prSet presAssocID="{0835FE97-9AD1-D048-95F6-CDB943EB4884}" presName="dummy" presStyleCnt="0"/>
      <dgm:spPr/>
    </dgm:pt>
    <dgm:pt modelId="{CF3F3E30-989A-5C4A-83A5-E1C39550D2D0}" type="pres">
      <dgm:prSet presAssocID="{7A1BC51E-8B04-194E-AE7A-EB12A964C44A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E3F769D-D49D-4A45-81BF-87040F7B2082}" type="pres">
      <dgm:prSet presAssocID="{D27C99F8-C8F3-AD49-9998-C9879210523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57F124-72D0-064B-B3C5-7758DC9872AA}" type="pres">
      <dgm:prSet presAssocID="{D27C99F8-C8F3-AD49-9998-C9879210523D}" presName="dummy" presStyleCnt="0"/>
      <dgm:spPr/>
    </dgm:pt>
    <dgm:pt modelId="{A2D51CE7-7A81-5249-9765-8737020D4C4A}" type="pres">
      <dgm:prSet presAssocID="{828B7B3E-93EF-5A4F-864F-591BAACB809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62255333-9E3A-9849-AEEE-DEB59BBEE0E1}" type="pres">
      <dgm:prSet presAssocID="{DBFC1A13-E911-FB4C-A612-C39A294026C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A03F1-5407-B54D-A43D-8951F5864C1B}" type="pres">
      <dgm:prSet presAssocID="{DBFC1A13-E911-FB4C-A612-C39A294026C6}" presName="dummy" presStyleCnt="0"/>
      <dgm:spPr/>
    </dgm:pt>
    <dgm:pt modelId="{0A43BA73-B779-4040-A22F-4B8BEEFD125B}" type="pres">
      <dgm:prSet presAssocID="{20B3B34F-043B-C847-9DEB-614A6D78236B}" presName="sibTrans" presStyleLbl="sibTrans2D1" presStyleIdx="2" presStyleCnt="4"/>
      <dgm:spPr/>
      <dgm:t>
        <a:bodyPr/>
        <a:lstStyle/>
        <a:p>
          <a:endParaRPr lang="en-US"/>
        </a:p>
      </dgm:t>
    </dgm:pt>
    <dgm:pt modelId="{A0F8BB64-2217-534B-B7B1-E74AC213839D}" type="pres">
      <dgm:prSet presAssocID="{E5C19B60-8B4E-704A-A501-0771695A52E7}" presName="node" presStyleLbl="node1" presStyleIdx="3" presStyleCnt="4" custScaleX="1031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3D8FD5-1FC8-6A48-8692-70FCFA3CC941}" type="pres">
      <dgm:prSet presAssocID="{E5C19B60-8B4E-704A-A501-0771695A52E7}" presName="dummy" presStyleCnt="0"/>
      <dgm:spPr/>
    </dgm:pt>
    <dgm:pt modelId="{2D556101-DB3E-5246-99B2-C73F9BF45B5C}" type="pres">
      <dgm:prSet presAssocID="{E310F6C7-3C1C-084A-8EF4-BDFEFF4296BA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A2F0395-B53E-A343-AC83-2DBB4184E241}" srcId="{13EA2EFB-AE46-294C-BCDD-20EF4B950F15}" destId="{0835FE97-9AD1-D048-95F6-CDB943EB4884}" srcOrd="0" destOrd="0" parTransId="{73F395D8-EEB0-2D4A-9CE9-434B8E40E828}" sibTransId="{7A1BC51E-8B04-194E-AE7A-EB12A964C44A}"/>
    <dgm:cxn modelId="{68A05674-3CFB-6F4A-9F4F-2D9E438E830D}" srcId="{13EA2EFB-AE46-294C-BCDD-20EF4B950F15}" destId="{D27C99F8-C8F3-AD49-9998-C9879210523D}" srcOrd="1" destOrd="0" parTransId="{413A8003-AB9C-CE45-ADA8-0BDDA9AA3331}" sibTransId="{828B7B3E-93EF-5A4F-864F-591BAACB8093}"/>
    <dgm:cxn modelId="{047E8190-E06F-4B42-9753-DDB708576A53}" type="presOf" srcId="{E5C19B60-8B4E-704A-A501-0771695A52E7}" destId="{A0F8BB64-2217-534B-B7B1-E74AC213839D}" srcOrd="0" destOrd="0" presId="urn:microsoft.com/office/officeart/2005/8/layout/radial6"/>
    <dgm:cxn modelId="{623DA7F5-90DE-433F-BF87-17FBE28454AD}" type="presOf" srcId="{F3C520EA-3787-3B48-AC5A-0A06CC3D06EF}" destId="{4030C6AD-6AA2-A44D-B513-894DF48183E2}" srcOrd="0" destOrd="0" presId="urn:microsoft.com/office/officeart/2005/8/layout/radial6"/>
    <dgm:cxn modelId="{BD8CD2E4-1389-450B-B19C-609FE5168358}" type="presOf" srcId="{D27C99F8-C8F3-AD49-9998-C9879210523D}" destId="{CE3F769D-D49D-4A45-81BF-87040F7B2082}" srcOrd="0" destOrd="0" presId="urn:microsoft.com/office/officeart/2005/8/layout/radial6"/>
    <dgm:cxn modelId="{4E71CD5A-FC11-4509-9780-B04FA9BBC96D}" type="presOf" srcId="{E310F6C7-3C1C-084A-8EF4-BDFEFF4296BA}" destId="{2D556101-DB3E-5246-99B2-C73F9BF45B5C}" srcOrd="0" destOrd="0" presId="urn:microsoft.com/office/officeart/2005/8/layout/radial6"/>
    <dgm:cxn modelId="{03044988-1ADC-4E0C-94E3-D4623945F00A}" type="presOf" srcId="{0835FE97-9AD1-D048-95F6-CDB943EB4884}" destId="{1744BDC1-46A7-A44A-B35E-3A4D29A46E5C}" srcOrd="0" destOrd="0" presId="urn:microsoft.com/office/officeart/2005/8/layout/radial6"/>
    <dgm:cxn modelId="{0502AB63-8DBA-4A82-BA94-21977FD374FA}" type="presOf" srcId="{7A1BC51E-8B04-194E-AE7A-EB12A964C44A}" destId="{CF3F3E30-989A-5C4A-83A5-E1C39550D2D0}" srcOrd="0" destOrd="0" presId="urn:microsoft.com/office/officeart/2005/8/layout/radial6"/>
    <dgm:cxn modelId="{CA1AF306-2B17-254D-8657-CAD36E3B61CC}" srcId="{F3C520EA-3787-3B48-AC5A-0A06CC3D06EF}" destId="{13EA2EFB-AE46-294C-BCDD-20EF4B950F15}" srcOrd="0" destOrd="0" parTransId="{536DFFE3-D808-2B4F-B6FF-488CFB6C66C0}" sibTransId="{3CF0C81E-7891-5746-9DC7-23AE5B6BD984}"/>
    <dgm:cxn modelId="{9C4714AE-3843-4F58-9505-C6350BBCD765}" type="presOf" srcId="{828B7B3E-93EF-5A4F-864F-591BAACB8093}" destId="{A2D51CE7-7A81-5249-9765-8737020D4C4A}" srcOrd="0" destOrd="0" presId="urn:microsoft.com/office/officeart/2005/8/layout/radial6"/>
    <dgm:cxn modelId="{D6A9F331-CD8C-41AB-8ED9-FF80B23EB69A}" type="presOf" srcId="{13EA2EFB-AE46-294C-BCDD-20EF4B950F15}" destId="{8D50C819-12AF-424E-A83F-D9A3333CAAE0}" srcOrd="0" destOrd="0" presId="urn:microsoft.com/office/officeart/2005/8/layout/radial6"/>
    <dgm:cxn modelId="{C790C517-814F-3C43-AB13-F4F32BA9AB17}" srcId="{13EA2EFB-AE46-294C-BCDD-20EF4B950F15}" destId="{DBFC1A13-E911-FB4C-A612-C39A294026C6}" srcOrd="2" destOrd="0" parTransId="{7E4E26D8-00C5-D740-AAA0-B6478158301D}" sibTransId="{20B3B34F-043B-C847-9DEB-614A6D78236B}"/>
    <dgm:cxn modelId="{93472CF1-88A6-4922-95C2-0C72A5FFA1A1}" type="presOf" srcId="{20B3B34F-043B-C847-9DEB-614A6D78236B}" destId="{0A43BA73-B779-4040-A22F-4B8BEEFD125B}" srcOrd="0" destOrd="0" presId="urn:microsoft.com/office/officeart/2005/8/layout/radial6"/>
    <dgm:cxn modelId="{D769B167-352E-8C4C-92BC-DFF00EAB9B91}" srcId="{13EA2EFB-AE46-294C-BCDD-20EF4B950F15}" destId="{E5C19B60-8B4E-704A-A501-0771695A52E7}" srcOrd="3" destOrd="0" parTransId="{DD0D600A-69B3-D947-9E3A-AAA4227E8058}" sibTransId="{E310F6C7-3C1C-084A-8EF4-BDFEFF4296BA}"/>
    <dgm:cxn modelId="{83EC8599-0D11-4716-9F29-2CA738BB4B8F}" type="presOf" srcId="{DBFC1A13-E911-FB4C-A612-C39A294026C6}" destId="{62255333-9E3A-9849-AEEE-DEB59BBEE0E1}" srcOrd="0" destOrd="0" presId="urn:microsoft.com/office/officeart/2005/8/layout/radial6"/>
    <dgm:cxn modelId="{C790D256-AAE1-465D-B65E-331BC7A21A6F}" type="presParOf" srcId="{4030C6AD-6AA2-A44D-B513-894DF48183E2}" destId="{8D50C819-12AF-424E-A83F-D9A3333CAAE0}" srcOrd="0" destOrd="0" presId="urn:microsoft.com/office/officeart/2005/8/layout/radial6"/>
    <dgm:cxn modelId="{3E8F52D5-B08E-4351-8727-0BE5C410C929}" type="presParOf" srcId="{4030C6AD-6AA2-A44D-B513-894DF48183E2}" destId="{1744BDC1-46A7-A44A-B35E-3A4D29A46E5C}" srcOrd="1" destOrd="0" presId="urn:microsoft.com/office/officeart/2005/8/layout/radial6"/>
    <dgm:cxn modelId="{15E90808-BED7-4E91-BFAE-DFD360A8C2FB}" type="presParOf" srcId="{4030C6AD-6AA2-A44D-B513-894DF48183E2}" destId="{14C45415-506F-D743-96B7-B66E96EB0492}" srcOrd="2" destOrd="0" presId="urn:microsoft.com/office/officeart/2005/8/layout/radial6"/>
    <dgm:cxn modelId="{42942F65-1B74-4AA0-90F1-D06439E25B02}" type="presParOf" srcId="{4030C6AD-6AA2-A44D-B513-894DF48183E2}" destId="{CF3F3E30-989A-5C4A-83A5-E1C39550D2D0}" srcOrd="3" destOrd="0" presId="urn:microsoft.com/office/officeart/2005/8/layout/radial6"/>
    <dgm:cxn modelId="{CB17C302-B6FC-48C1-AAD9-38BB325B6942}" type="presParOf" srcId="{4030C6AD-6AA2-A44D-B513-894DF48183E2}" destId="{CE3F769D-D49D-4A45-81BF-87040F7B2082}" srcOrd="4" destOrd="0" presId="urn:microsoft.com/office/officeart/2005/8/layout/radial6"/>
    <dgm:cxn modelId="{0DB45A80-E93C-4890-8CAC-09C37D872F3C}" type="presParOf" srcId="{4030C6AD-6AA2-A44D-B513-894DF48183E2}" destId="{7857F124-72D0-064B-B3C5-7758DC9872AA}" srcOrd="5" destOrd="0" presId="urn:microsoft.com/office/officeart/2005/8/layout/radial6"/>
    <dgm:cxn modelId="{E6976584-9F12-496E-9A09-0509A2077FBF}" type="presParOf" srcId="{4030C6AD-6AA2-A44D-B513-894DF48183E2}" destId="{A2D51CE7-7A81-5249-9765-8737020D4C4A}" srcOrd="6" destOrd="0" presId="urn:microsoft.com/office/officeart/2005/8/layout/radial6"/>
    <dgm:cxn modelId="{ACA36E1B-A908-4102-8256-3D3F9CA7E34D}" type="presParOf" srcId="{4030C6AD-6AA2-A44D-B513-894DF48183E2}" destId="{62255333-9E3A-9849-AEEE-DEB59BBEE0E1}" srcOrd="7" destOrd="0" presId="urn:microsoft.com/office/officeart/2005/8/layout/radial6"/>
    <dgm:cxn modelId="{819C87AB-6AB1-4082-BC9D-987732FAAF8A}" type="presParOf" srcId="{4030C6AD-6AA2-A44D-B513-894DF48183E2}" destId="{BCFA03F1-5407-B54D-A43D-8951F5864C1B}" srcOrd="8" destOrd="0" presId="urn:microsoft.com/office/officeart/2005/8/layout/radial6"/>
    <dgm:cxn modelId="{7E5EC6C7-380B-47BF-BD25-2434A95C45D3}" type="presParOf" srcId="{4030C6AD-6AA2-A44D-B513-894DF48183E2}" destId="{0A43BA73-B779-4040-A22F-4B8BEEFD125B}" srcOrd="9" destOrd="0" presId="urn:microsoft.com/office/officeart/2005/8/layout/radial6"/>
    <dgm:cxn modelId="{D34C1A4D-2BF0-415B-B61B-76D86E2999B6}" type="presParOf" srcId="{4030C6AD-6AA2-A44D-B513-894DF48183E2}" destId="{A0F8BB64-2217-534B-B7B1-E74AC213839D}" srcOrd="10" destOrd="0" presId="urn:microsoft.com/office/officeart/2005/8/layout/radial6"/>
    <dgm:cxn modelId="{FACD267F-4577-47A9-A51E-0E6562DC3331}" type="presParOf" srcId="{4030C6AD-6AA2-A44D-B513-894DF48183E2}" destId="{C53D8FD5-1FC8-6A48-8692-70FCFA3CC941}" srcOrd="11" destOrd="0" presId="urn:microsoft.com/office/officeart/2005/8/layout/radial6"/>
    <dgm:cxn modelId="{D8562F99-85CD-4CC3-837E-79E0B6928C1E}" type="presParOf" srcId="{4030C6AD-6AA2-A44D-B513-894DF48183E2}" destId="{2D556101-DB3E-5246-99B2-C73F9BF45B5C}" srcOrd="12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556101-DB3E-5246-99B2-C73F9BF45B5C}">
      <dsp:nvSpPr>
        <dsp:cNvPr id="0" name=""/>
        <dsp:cNvSpPr/>
      </dsp:nvSpPr>
      <dsp:spPr>
        <a:xfrm>
          <a:off x="2382575" y="521839"/>
          <a:ext cx="3482283" cy="3482283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43BA73-B779-4040-A22F-4B8BEEFD125B}">
      <dsp:nvSpPr>
        <dsp:cNvPr id="0" name=""/>
        <dsp:cNvSpPr/>
      </dsp:nvSpPr>
      <dsp:spPr>
        <a:xfrm>
          <a:off x="2382575" y="521839"/>
          <a:ext cx="3482283" cy="3482283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D51CE7-7A81-5249-9765-8737020D4C4A}">
      <dsp:nvSpPr>
        <dsp:cNvPr id="0" name=""/>
        <dsp:cNvSpPr/>
      </dsp:nvSpPr>
      <dsp:spPr>
        <a:xfrm>
          <a:off x="2382575" y="521839"/>
          <a:ext cx="3482283" cy="3482283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3F3E30-989A-5C4A-83A5-E1C39550D2D0}">
      <dsp:nvSpPr>
        <dsp:cNvPr id="0" name=""/>
        <dsp:cNvSpPr/>
      </dsp:nvSpPr>
      <dsp:spPr>
        <a:xfrm>
          <a:off x="2382575" y="521839"/>
          <a:ext cx="3482283" cy="3482283"/>
        </a:xfrm>
        <a:prstGeom prst="blockArc">
          <a:avLst>
            <a:gd name="adj1" fmla="val 16200000"/>
            <a:gd name="adj2" fmla="val 0"/>
            <a:gd name="adj3" fmla="val 4641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50C819-12AF-424E-A83F-D9A3333CAAE0}">
      <dsp:nvSpPr>
        <dsp:cNvPr id="0" name=""/>
        <dsp:cNvSpPr/>
      </dsp:nvSpPr>
      <dsp:spPr>
        <a:xfrm>
          <a:off x="3322054" y="1461318"/>
          <a:ext cx="1603325" cy="1603325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</a:t>
          </a:r>
          <a:r>
            <a:rPr lang="en-US" sz="1400" b="1" kern="1200" dirty="0" smtClean="0">
              <a:solidFill>
                <a:schemeClr val="bg1"/>
              </a:solidFill>
              <a:latin typeface="Calibri" pitchFamily="34" charset="0"/>
            </a:rPr>
            <a:t>PM practitioners scholars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  <a:latin typeface="Calibri" pitchFamily="34" charset="0"/>
            </a:rPr>
            <a:t>students</a:t>
          </a:r>
          <a:endParaRPr lang="en-US" sz="1400" b="1" kern="1200" dirty="0">
            <a:solidFill>
              <a:schemeClr val="bg1"/>
            </a:solidFill>
            <a:latin typeface="Calibri" pitchFamily="34" charset="0"/>
          </a:endParaRPr>
        </a:p>
      </dsp:txBody>
      <dsp:txXfrm>
        <a:off x="3556856" y="1696120"/>
        <a:ext cx="1133721" cy="1133721"/>
      </dsp:txXfrm>
    </dsp:sp>
    <dsp:sp modelId="{1744BDC1-46A7-A44A-B35E-3A4D29A46E5C}">
      <dsp:nvSpPr>
        <dsp:cNvPr id="0" name=""/>
        <dsp:cNvSpPr/>
      </dsp:nvSpPr>
      <dsp:spPr>
        <a:xfrm>
          <a:off x="3562553" y="1079"/>
          <a:ext cx="1122327" cy="1122327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bg1"/>
              </a:solidFill>
              <a:latin typeface="Calibri" pitchFamily="34" charset="0"/>
            </a:rPr>
            <a:t>Knowledge creation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latin typeface="Calibri" pitchFamily="34" charset="0"/>
          </a:endParaRPr>
        </a:p>
      </dsp:txBody>
      <dsp:txXfrm>
        <a:off x="3726914" y="165440"/>
        <a:ext cx="793605" cy="793605"/>
      </dsp:txXfrm>
    </dsp:sp>
    <dsp:sp modelId="{CE3F769D-D49D-4A45-81BF-87040F7B2082}">
      <dsp:nvSpPr>
        <dsp:cNvPr id="0" name=""/>
        <dsp:cNvSpPr/>
      </dsp:nvSpPr>
      <dsp:spPr>
        <a:xfrm>
          <a:off x="5263290" y="1701817"/>
          <a:ext cx="1122327" cy="1122327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bg1"/>
              </a:solidFill>
              <a:latin typeface="Calibri" pitchFamily="34" charset="0"/>
            </a:rPr>
            <a:t>Outreach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5427651" y="1866178"/>
        <a:ext cx="793605" cy="793605"/>
      </dsp:txXfrm>
    </dsp:sp>
    <dsp:sp modelId="{62255333-9E3A-9849-AEEE-DEB59BBEE0E1}">
      <dsp:nvSpPr>
        <dsp:cNvPr id="0" name=""/>
        <dsp:cNvSpPr/>
      </dsp:nvSpPr>
      <dsp:spPr>
        <a:xfrm>
          <a:off x="3562553" y="3402555"/>
          <a:ext cx="1122327" cy="1122327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  <a:latin typeface="Calibri" pitchFamily="34" charset="0"/>
            </a:rPr>
            <a:t>Education</a:t>
          </a:r>
        </a:p>
      </dsp:txBody>
      <dsp:txXfrm>
        <a:off x="3726914" y="3566916"/>
        <a:ext cx="793605" cy="793605"/>
      </dsp:txXfrm>
    </dsp:sp>
    <dsp:sp modelId="{A0F8BB64-2217-534B-B7B1-E74AC213839D}">
      <dsp:nvSpPr>
        <dsp:cNvPr id="0" name=""/>
        <dsp:cNvSpPr/>
      </dsp:nvSpPr>
      <dsp:spPr>
        <a:xfrm>
          <a:off x="1843981" y="1701817"/>
          <a:ext cx="1157995" cy="1122327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bg1"/>
              </a:solidFill>
              <a:latin typeface="Calibri" pitchFamily="34" charset="0"/>
            </a:rPr>
            <a:t>Global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bg1"/>
              </a:solidFill>
              <a:latin typeface="Calibri" pitchFamily="34" charset="0"/>
            </a:rPr>
            <a:t>Accreditation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>
            <a:solidFill>
              <a:schemeClr val="bg1"/>
            </a:solidFill>
          </a:endParaRPr>
        </a:p>
      </dsp:txBody>
      <dsp:txXfrm>
        <a:off x="2013565" y="1866178"/>
        <a:ext cx="818827" cy="793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1B8E6-965B-4280-91C2-53AB047D90F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BACB0-4379-41F5-90D2-415911ADC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58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08" tIns="46654" rIns="93308" bIns="466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0"/>
            <a:ext cx="3043343" cy="465455"/>
          </a:xfrm>
          <a:prstGeom prst="rect">
            <a:avLst/>
          </a:prstGeom>
        </p:spPr>
        <p:txBody>
          <a:bodyPr vert="horz" lIns="93308" tIns="46654" rIns="93308" bIns="46654" rtlCol="0"/>
          <a:lstStyle>
            <a:lvl1pPr algn="r">
              <a:defRPr sz="1200"/>
            </a:lvl1pPr>
          </a:lstStyle>
          <a:p>
            <a:fld id="{B5983A96-50DB-453F-9711-41D88F362927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8" tIns="46654" rIns="93308" bIns="466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vert="horz" lIns="93308" tIns="46654" rIns="93308" bIns="466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1"/>
            <a:ext cx="3043343" cy="465455"/>
          </a:xfrm>
          <a:prstGeom prst="rect">
            <a:avLst/>
          </a:prstGeom>
        </p:spPr>
        <p:txBody>
          <a:bodyPr vert="horz" lIns="93308" tIns="46654" rIns="93308" bIns="466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1"/>
            <a:ext cx="3043343" cy="465455"/>
          </a:xfrm>
          <a:prstGeom prst="rect">
            <a:avLst/>
          </a:prstGeom>
        </p:spPr>
        <p:txBody>
          <a:bodyPr vert="horz" lIns="93308" tIns="46654" rIns="93308" bIns="46654" rtlCol="0" anchor="b"/>
          <a:lstStyle>
            <a:lvl1pPr algn="r">
              <a:defRPr sz="1200"/>
            </a:lvl1pPr>
          </a:lstStyle>
          <a:p>
            <a:fld id="{180DE374-9170-4238-9387-1C4AD59CEF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en-US" sz="1400" b="1" dirty="0" smtClean="0"/>
          </a:p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0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92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92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922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698922-44F7-4890-B2D9-77D05E98A04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60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260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60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600" dirty="0"/>
          </a:p>
          <a:p>
            <a:endParaRPr lang="en-US" sz="1600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60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60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260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endParaRPr lang="en-US" sz="2000" dirty="0">
              <a:solidFill>
                <a:prstClr val="black"/>
              </a:solidFill>
            </a:endParaRPr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2597F8-949A-4004-89DC-8AA0BECAC61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DE374-9170-4238-9387-1C4AD59CEF1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0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Accenture 2014 College Graduate Employment Survey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Accenture 2014 College Graduate Employment Survey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Accenture 2014 College Graduate Employment Survey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Accenture 2014 College Graduate Employment Survey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Accenture 2014 College Graduate Employment Survey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524000"/>
            <a:ext cx="3810000" cy="4267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Accenture 2014 College Graduate Employment Survey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Accenture 2014 College Graduate Employment Survey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Accenture 2014 College Graduate Employment Survey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Accenture 2014 College Graduate Employment Survey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Accenture 2014 College Graduate Employment Survey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E04302-0437-428F-90DC-C4781812A49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954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2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705676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77542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8958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57728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70631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2292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4114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4593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13887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524000"/>
            <a:ext cx="3810000" cy="4267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526213"/>
            <a:ext cx="1905000" cy="457200"/>
          </a:xfrm>
        </p:spPr>
        <p:txBody>
          <a:bodyPr/>
          <a:lstStyle>
            <a:lvl1pPr>
              <a:defRPr sz="2400">
                <a:latin typeface="Times" charset="0"/>
              </a:defRPr>
            </a:lvl1pPr>
          </a:lstStyle>
          <a:p>
            <a:pPr>
              <a:defRPr/>
            </a:pPr>
            <a:endParaRPr lang="en-US" sz="1000">
              <a:solidFill>
                <a:srgbClr val="4555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4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Accenture 2014 College Graduate Employment Survey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04302-0437-428F-90DC-C4781812A4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14400" y="676922"/>
            <a:ext cx="7315200" cy="5486400"/>
          </a:xfrm>
          <a:prstGeom prst="rect">
            <a:avLst/>
          </a:prstGeom>
          <a:solidFill>
            <a:srgbClr val="D39D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914400" y="2703219"/>
            <a:ext cx="73152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BRAND IDENTITY GUIDELINES</a:t>
            </a:r>
            <a:b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</a:b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Project Management Institute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914400" y="676922"/>
            <a:ext cx="7315200" cy="5486400"/>
          </a:xfrm>
          <a:prstGeom prst="rect">
            <a:avLst/>
          </a:prstGeom>
          <a:solidFill>
            <a:srgbClr val="E8E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914400" y="676922"/>
            <a:ext cx="7315200" cy="5486400"/>
          </a:xfrm>
          <a:prstGeom prst="rect">
            <a:avLst/>
          </a:prstGeom>
          <a:solidFill>
            <a:srgbClr val="E8E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PMI4.jpg                                                       00703EF4MY HD                          BE93234D: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200775"/>
            <a:ext cx="9145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8115300" y="6526213"/>
            <a:ext cx="419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F2599C0-74A3-44E1-A4D8-5D46D572C083}" type="slidenum">
              <a:rPr lang="en-US" sz="1050" b="0">
                <a:solidFill>
                  <a:srgbClr val="FFFFFF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50" b="0" dirty="0">
              <a:solidFill>
                <a:srgbClr val="455560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 userDrawn="1">
            <p:ph type="dt" sz="quarter" idx="2"/>
          </p:nvPr>
        </p:nvSpPr>
        <p:spPr>
          <a:xfrm>
            <a:off x="1524000" y="6572250"/>
            <a:ext cx="2209800" cy="228600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055" name="Picture 6" descr="X:\Work\P\PMI\Logos\PMI_Logo_Wht_KO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5338" y="6602413"/>
            <a:ext cx="6858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lr>
          <a:srgbClr val="007AC2"/>
        </a:buClr>
        <a:buChar char="•"/>
        <a:defRPr sz="2000">
          <a:solidFill>
            <a:srgbClr val="4555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–"/>
        <a:defRPr sz="2000">
          <a:solidFill>
            <a:srgbClr val="455560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455560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55560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455560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55560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55560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55560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5556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914400" y="676922"/>
            <a:ext cx="7315200" cy="5486400"/>
          </a:xfrm>
          <a:prstGeom prst="rect">
            <a:avLst/>
          </a:prstGeom>
          <a:solidFill>
            <a:srgbClr val="E8E2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PMI4.jpg                                                       00703EF4MY HD                          BE93234D: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200775"/>
            <a:ext cx="9145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8115300" y="6526213"/>
            <a:ext cx="419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F2599C0-74A3-44E1-A4D8-5D46D572C083}" type="slidenum">
              <a:rPr lang="en-US" sz="1050">
                <a:solidFill>
                  <a:srgbClr val="FFFFFF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50" dirty="0">
              <a:solidFill>
                <a:srgbClr val="455560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 userDrawn="1">
            <p:ph type="dt" sz="quarter" idx="2"/>
          </p:nvPr>
        </p:nvSpPr>
        <p:spPr>
          <a:xfrm>
            <a:off x="1524000" y="6572250"/>
            <a:ext cx="2209800" cy="228600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  <a:latin typeface="+mn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055" name="Picture 6" descr="X:\Work\P\PMI\Logos\PMI_Logo_Wht_KO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5338" y="6602413"/>
            <a:ext cx="6858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1930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7AC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lr>
          <a:srgbClr val="007AC2"/>
        </a:buClr>
        <a:buChar char="•"/>
        <a:defRPr sz="2000">
          <a:solidFill>
            <a:srgbClr val="4555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–"/>
        <a:defRPr sz="2000">
          <a:solidFill>
            <a:srgbClr val="455560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455560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55560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455560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55560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55560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55560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5556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MI1.jpg                                                       00703EF4MY HD                          BE93234D: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941" y="-228600"/>
            <a:ext cx="9142059" cy="685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657600"/>
            <a:ext cx="7772400" cy="11430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3000" dirty="0" smtClean="0">
                <a:solidFill>
                  <a:schemeClr val="bg1"/>
                </a:solidFill>
              </a:rPr>
              <a:t>Academic Initiatives</a:t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en-US" sz="3000" dirty="0" smtClean="0">
                <a:solidFill>
                  <a:schemeClr val="bg1"/>
                </a:solidFill>
              </a:rPr>
              <a:t>Curriculum – Accreditation - Outreach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334000"/>
            <a:ext cx="6400800" cy="1143000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</a:pPr>
            <a:r>
              <a:rPr lang="en-US" sz="1800" dirty="0" smtClean="0"/>
              <a:t>Michael DePrisco, VP of Academic &amp; Educational Programs</a:t>
            </a:r>
          </a:p>
          <a:p>
            <a:pPr algn="l" eaLnBrk="1" hangingPunct="1">
              <a:lnSpc>
                <a:spcPct val="100000"/>
              </a:lnSpc>
            </a:pPr>
            <a:r>
              <a:rPr lang="en-US" sz="1800" dirty="0" smtClean="0"/>
              <a:t>Project Management in Practice Conference</a:t>
            </a:r>
          </a:p>
          <a:p>
            <a:pPr algn="l" eaLnBrk="1" hangingPunct="1">
              <a:lnSpc>
                <a:spcPct val="100000"/>
              </a:lnSpc>
            </a:pPr>
            <a:r>
              <a:rPr lang="en-US" sz="1800" dirty="0" smtClean="0"/>
              <a:t>Boston University, 15 May 2015</a:t>
            </a:r>
          </a:p>
          <a:p>
            <a:pPr algn="l" eaLnBrk="1" hangingPunct="1">
              <a:lnSpc>
                <a:spcPct val="100000"/>
              </a:lnSpc>
            </a:pPr>
            <a:endParaRPr lang="en-US" sz="1800" dirty="0" smtClean="0"/>
          </a:p>
        </p:txBody>
      </p:sp>
      <p:pic>
        <p:nvPicPr>
          <p:cNvPr id="5" name="Picture 4" descr="PMI_Logo_Wht_KO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762000"/>
            <a:ext cx="2209800" cy="804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914400"/>
            <a:ext cx="8226425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Academic Outreach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400" dirty="0" smtClean="0"/>
              <a:t>Academic and Chapter Collaboration</a:t>
            </a:r>
          </a:p>
          <a:p>
            <a:r>
              <a:rPr lang="en-US" sz="2400" dirty="0" smtClean="0"/>
              <a:t>Academic Workshops</a:t>
            </a:r>
          </a:p>
          <a:p>
            <a:r>
              <a:rPr lang="en-US" sz="2400" dirty="0" smtClean="0"/>
              <a:t>Conferences and Exhibits</a:t>
            </a:r>
          </a:p>
          <a:p>
            <a:r>
              <a:rPr lang="en-US" sz="2400" dirty="0" smtClean="0"/>
              <a:t>Student programs i.e. PM competitions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Clr>
                <a:srgbClr val="0070C0"/>
              </a:buClr>
            </a:pPr>
            <a:endParaRPr lang="en-US" dirty="0"/>
          </a:p>
          <a:p>
            <a:endParaRPr lang="en-US" dirty="0"/>
          </a:p>
        </p:txBody>
      </p:sp>
      <p:sp>
        <p:nvSpPr>
          <p:cNvPr id="4" name="AutoShape 4" descr="data:image/jpeg;base64,/9j/4AAQSkZJRgABAQAAAQABAAD/2wCEAAkGBxQTERUSExQTFBUVFxgbFhgYGBoYGBohHhkaFxgdFhcYHCggICAlHhgXITEhJSkrLy8uGB8zODMsNygtLisBCgoKDg0OGxAQGzckICQsMDg0OC80NDQ4NDQvOC8sMCwvLCwsLCw1NDQ0LDQsLCwsLCwsNC8sLywsLCwsLCwsLP/AABEIAJQBVQMBEQACEQEDEQH/xAAcAAEAAgMBAQEAAAAAAAAAAAAABgcDBAUCAQj/xABPEAABAwIDAwUIEAUCAwkAAAABAAIDBBEFEiEGMUEHEyJRYTI0UnFzgZGxFBYXIzM1QlNUcoOSobKz0RVigpPCQ8HS8PEkJSY2Y6LE4eL/xAAaAQEAAgMBAAAAAAAAAAAAAAAAAwQCBQYB/8QAOREAAgIAAgQMBgEFAQADAAAAAAECAwQREiExcQUTFDIzQVFhgbHB8BU0UpGh0SIjQnLh8UMkRWL/2gAMAwEAAhEDEQA/ALxQBAEAQBAEAQBAEAQBAEAQBAEAQBAEAQBAEAQBAEAQBAEAQBAEAQBAEAQBAEAQBAEAQBAEAQBAEAQBAEAQBAEAQBAEAQBAEAQBAEAQBAEAQBAEAQBAEAQBAEAQBAEAQBAEAQBAEAQBAEAQBAEAQFX7Tbb1UNXNEwx5WOs27LncDvW4w+CqnWpPazR4rhC2u2UI5ZI5nuiVvhR/cH7qf4dT3kHxS/uHuiVvhR/cH7p8Op7x8Uv7h7olb4Uf3B+6fDqe8fFL+4e6JW+FH9wfunw6nvHxS/uHuiVvhR/cH7p8Op7x8Uv7h7olb4Uf3B+6fDqe8fFL+4e6JW+FH9wfunw6nvHxS/uHuiVvhR/cH7p8Op7x8Uv7h7olb4Uf3B+6fDqe8fFL+4tPZ6rdLSwyvtmfG1zrCwuRc2C0t0FCyUV1M31E3OuMn1o4fKHjc1LFG+FwaXPIN2h2mUnirGBohbJqXYVcfiJ0wTh2kE90Gu+cZ/bb+y2Xw+js/Jqvid/d9h7oNd84z+239k+H0dn5HxO/u+w90Gu+cZ/bb+yfD6Oz8j4nf3fYe6DXfOM/tt/ZPh9HZ+R8Tv7vse4uUStG90bvGwf4kI+DqX2nq4UvXYdrDeVA6CogFuLoj/g7/iVezgz6Jff36Fmvhf64/b9f7J3g+Mw1LM8Lw8DeNzm/WadQtbbTOp5TRtar4WrODzN9REpXm321VTS1Qjhe1rTE11i0HUucDqfEFtMFha7a9KS15mox+MtpsUYdhG/dBrvnGf22/srfw+js/JS+J3932LF2JqKmWDnqlwPOaxtDQ2zeDjYfK9VutarFxqhPRr6tpucHK2denZ17CRKqWwgCA5u0dW6KlmlYbOZG4tNr6gdRUtEFOyMXsbIr5uFcpLakVV7oNd84z+239luvh9HZ+TQfE7+77E22AxGsqQ6ad45oXawBjRmPE3tuG7tPiWvxtdNX8YLWbPA23XLTnsJiqBsQgCA4u2OIPp6KWaIgPbksSAd72tOh7CVYwtcbLVGWz/RWxlsqqXOO1ZeZWXug13zjP7bf2W4+H0dn5NJ8Tv7vsPdBrvnGf22/svPh9HZ+R8Tv7vsPdBrvnGf22/snw+js/I+J3932LA5PsYlqqZ8kxDnCVzRYAaBjDuHa4rWY2mNVijHs/ZtsBfO6tyn2/ok6pl4IAgCAIAgIdW00Lp5nuoY8rXe+VE7wyM6C5bcOJ6tBbTeFfhKagkp7ktvoUJxg5tutd7epepyKzHMKaQxlI2dxNve4gBfdYF1ifMNVPCjFNZueW9laeIwaejGGb7ke8YgwyFjfZNNzUrhfmo3OL2jgXZXBo8XouvKpYqbfFyzXaz2+OEglxkcm+pf6MFXsHTSZPY1SWmVmeNsliHj+U6HTS+8jiso4+2OfGR2bcjCfBtU8uLllnszIrjey1TS3MkZLB8tnSZ5zvHnAV6nFVW816zX3YK6nXJau1HFVgqBAEAQBAXxsh3jTeSZ6lzOJ6aW9nXYXoYbkRrle73h8qfylXODOfLcUeFujjvKsW6OfCAIAgCAIDaw3EJIJBLE4te3iOPWCOIPUsLK42R0ZLUSVWyqlpResu3ZXHm1kAkHReOjI3wXdnYd4P7Fc7iaHTPRezqOpwuIjfDSXiV3yr9/N8iz8z1teDehe/wDRpuFumW79nN2I2f8AZdQA4e9R2dIevqb/AFW9AKlxmI4mGra9hBgcNx1mvYtpdzRYWGgG5c6dQfUAQBAcfbHvGp8k71KfC9NHeV8V0M9zKc2awV1XUNhbcDe93gtG8+PgO0hb/EXKmDkzm8Lh3fYorZ1l60dM2JjY2ANYwANHUAublJybk9rOqjFRiorYjMsTIIAgI3yi/Fs/2f6rFbwPTx8fJlLhH5aXh5opNdEcuEAQFtcknecnl3fpxrR8J9Kt3qzoeCehe/0RNlrjaBAEAQBAEBTm38tTJVyNcJXRRutGMpyDQaiwsTqdd632CVca01lmzneEOOna1r0VsGBxtoqf2dKAZpLtpGO9DpCOocP/ANAhc3fZxMdi5369+goSw9XHy5z5q9ffqRapqHSPc97i5zjdxO8lXYxUVkthrpzlOTlLaSeV5kwiJ4JD6WpLQ4GxAcM+h3jpFvoVNJRxTXVKJsG3LBxktsZEo2a2tlnpybCSaAXkj4zR8XM6njq3Hd8oZaWIwka59iex9j/Xvq138LjZWV9so7V2rtXf769XnEtkqWviFTRObG53AaMJ4h7R3DvF6De69rxdtEtC3WY24KnER4yrUyt8RoJIJDFKwseOB9YO4jtC29dkbI6UXmjSW1TqlozWTNZZkYQBAXxsh3jTeSZ6lzOJ6aW9nXYXoYbkRrle73h8qfylXODOfLcUeFujjvKsW6OfCAID5dD3I+oeBAEBLOTTEzFWtjv0ZgWHquLuYfHe4/qKo8IV6dWfWjY8GWuF2j1M2+U+Bz8QjYwFznRRhoG8kveAFhwfJRobezN+hLwnFyxEYra0vUsLZfBG0lO2IWLt8jvCcd/mG4dgC1WIvd03I2+GoVNagjrqAsBAEAQHI2tYTRVAAJJjcABqTpoAFPhnlbFvtIMUm6ZJdhq7FbPCjpwHW519nSnt4NB6m39JJ4rPF4jjp5rYthHg8MqK8ut7SQqqWwgCAICN8ovxbP8AZ/qsVvA9PHx8mUuEflpeHmik10Ry4QBAW1ySd5yeXd+nGtHwn0q3erOh4J6F7/RE2WuNoEAQBAEAQFdHFa2TFX00c5ZE193dFhDWAAu1c09dh2uC2vFUxwyslHX47TUO6+WKdcZZJbthzsX5QXOneBDBLADZokbckDS9721Ou7cVLVwelBNtqXcQXcJvTaUU495rtxfDJ9JqR1O4/KhPRHbYW/KVnxOKr5k89/v1MFfhLOfDR3e/Q7UGBQvw+piopxPzj43NDiGuaQ5ujr2sSBpcBV3fON8ZWxyyzLUcPCWHlCmWeeRDKF8+H1Uckkb2OadWkWzN3OAO46cRcXsthNQxFbUXmayvjMLapSWRI62u/h1eXx9OkqmiQsHclrt5bwuDcjsICqQr5TTk9Uo6i7O3kt+a1wlr/wCHcxiOGcRwVDs0cwvR1Q3gn/Teevda/dDf0hdVqnOvOcNq5y9fezcW7o12ZQs2Pmy9Pe3eVtjeESUsxhlFiNQRucODmnq/6Lb03RtjpRNFfRKmejI0FKQhAXxsh3jTeSZ6lzOJ6aW9nXYXoYbkRrle73h8qfylXODOfLcUeFujjvKsW6OfCAy0nwjPrN9YWM+azOvnrefokxjqHoXK5s7HJFW8qGARwujniaGCQlr2jQXtcOA4XF7+Idq3PB18ppwlryNFwphowysjqz2kDWzNQEBu4JJlqYHD5MsZ9Dwo7lnXJdzJsO8rYvvRdhwRprvZbrEtiayMdRu4ud47OAHnXO8c1Txa7c2dRxCd3GvsyR11AThAEAQBAEAQBAEAQBARvlF+LZ/s/wBVit4Hp4+Pkylwj8tLw80UmuiOXCAIC2uSTvOTy7v041o+E+lW71Z0PBPQvf6Imy1xtAgCAIAgCArfa1/sRlU/dNWyljesRtADj5zcf1NPBbbCrjnBdUF+TT4yXERnLrm/wit1tzRBASjC22wisd4UsLfQ5rv91Ss+agu5mxq1YOx969DVw/aqZjeamDamHjHL0vuvOrT1b7dSznhYN6Uf4vtRHXjZxWjP+UexklrqBmIUERo2uzUznN5t7ukGkXLWu3Ot0bX4DrVSFjw9z43+7rXn+y9ZWsVQnT/b2+X6OZspOJWSYXUXaH3MJcCDHINbWOovvtpxHylLiY6DWIh1be9e/eogwktOLw1nXs7n796zo0B9nwvw+qOWrp83MvdvOXQtceO6x6xZ2pF1FP8AoSV1fMlt9++wmh/8iDot58dj9++sgVRA5j3MeC1zSQ4HeCNCtnGSks1sNPKLi3F7UY1kYl8bId403kmepcziemlvZ12F6GG5Ea5Xu94fKn8pVzgzny3FHhbo47yrFujnwgMtJ8Iz6zfWFjPmszr563l7YztFT0pa2eTIXAloyvde2nyWlc1Vh7LVnBZnV3YmqnnvIq3brakVj2tjBEUd7X3uJ3uI4DSwHj67DdYPC8Sm5bWaHH4xXtKOxEWV014QG9gMOeqgaPlSxj/3C6iueVcn3Mmw6ztiu9H6CXLnXhAEAQBAEAQBAEAQBAEBG+UX4tn+z/VYreB6ePj5MpcI/LS8PNFJrojlwgCAtrkk7zk8u79ONaPhPpVu9WdDwT0L3+iJstcbQIAgCAIAgK22xr6CapdHU+yWPi6Gdlizwu518LwVtsLDEQr0q8mmabGWYadmhbmmuv3+jhHZenl71roHk7mS3id4hfUnzBWeVWQ6St+Gsqcjqn0Vi8dXv7HMxPZiqg1khfl8JvTb4yW3t57KavE1Wc2RBbg7q+dE6rxkwRv/AK1UT5g0j1xqFfyxb7o+/MsP+GBXfL35ETV41pLNjpnexq9jXOa4RNlaQSCDGS64I8yo4qK4ytvty+5ssFJ8VYk+rP7GxR4nFX5GTuEFY23M1IFg8juRIBxvax691txwnVLD5uGuHWv0Z13QxOSnqmtj/Zl28ppYZoK4Dm5HgZ7bhIzQkHiHDd1hpvvXmClGcJVPWvRmWPjOucblqfXvR420p21NPFicQtmAZO0cHDognxHo34gsXuEk6puiXh799Z5jYK6tYiPj7/H2IStiakvjZDvGm8kz1LmcT00t7OuwvQw3IjXK93vD5U/lKucGc+W4o8LdHHeVYt0c+EBlpPhGfWb6wsZ81mdfPW8nXK/8NB9R35gtbwXzZbza8L86JAFtDThAEBNOS7CTJVGcjoQg2PW5wIA8wJPZ0eta7hG3Rr0Ot+RtOC6XKzTexeZbi0Z0IQBAEAQBAEAQBAEAQBARvlF+LZ/s/wBVit4Hp4+Pkylwj8tLw80UmuiOXCAIC2uSTvOTy7v041o+E+lW71Z0PBPQvf6Imy1xtAgCAIAgCAovbf4wqPr/AOIXSYPoInLY/wCYkcNWSmdDDcbqIPgZpGDqBu37hu38FFZRXZzlmT14m2vmyJ7iO0cbKWkFXTsnE7HPfYNaW6izmtta5DjuI4rV14eTsnxUsstRuLcVCNUONjnpazl+1mirNaGo5uT5mW/oF+l5xmU/Kb6emjmu1e8vIr8kw9+uiWT7H7z8z3sns/PT1FRHNGWh9LM0O3sdcs3OGnm39i8xOIrshGUHskj3B4ayqyUZrbFkCWzNOWHs052J0UtHM/3yEsdE86nc4DN121BO+zlqsQlhrVZFantN1hm8XQ6pvWtjNXYYlstRhlQC0TBwyng8DW3jbqD/ACtss8ZrjG+HV5GGBzjOWHs6yG1tK6KR8T+6Y4tPjBtothCSnFSXWauyDhJxfUXlsh3jTeSZ6lzeJ6aW9nV4XoYbkRrle73h8qfylXODOfLcUeFujjvKsW6OfCAy0nwjPrN9YWM+azOvnreTrlf+Gg+o78wWt4L5st5teF+dEgC2hpwgO3s5svPVuGRpbHfpSuHRHXl8I9g89lWvxUKVr29hbw2DsverUu0ufBcKjpoWwxCzW7yd7jxc49Z/+twXP22ytk5SOlppjVBQibyjJQgNXFK9kEL5pDZrBc9vUB2k2A8azrrdklGPWYWWRri5S2I5exWIvqKUTSd0+SQ24AZyAB2AWHmU2LrVdmiupIgwdrtq031tneVYtBAEAQEb272g9iUxyn32S7Y+zTpO/pv6SFbweH46zXsW39FPG4nia9W17P2SGDuW+IepVXtLa2HteHoQEb5Rfi2f7P8AVYreB6ePj5MpcI/LS8PNFJrojlwgCAtrkk7zk8u79ONaPhPpVu9WdDwT0L3+iJstcbQIAgCAIAgKL23+MKj6/wDiF0mD6CJy2P8AmJHDVkphD0lPKH0J4YBugp4mW7bE+rKqWB1wc+1tmw4R1TjBdUURYFXTXp5Ficnm0k8j3wTPMkbYnvu7V4sWiwde5HSO+/DVanHYaEUpxWTzN1wdirJtwm81kcTENl2yRmooHmeId1H/AK0fYW8fX496swxTjLQuWT7eplW3BqceMoea7OtH3k3derdFewmhkZ+Ad/iV5j1/TUuxocGv+q49qZvz1RqaePEGD/tVG5gqBuL2g3DyB4jfsz8AFGoqqbpfNls/XvuJ5TdsFfHnw2+/fWafKVTNFU2dncVEbXg9ZAyn8Mh86k4Pk+LcHtiyHhOC4xTWySLL2Q7xpvJM9S0+J6aW9m8wvQw3IjXK93vD5U/lKucGc+W4o8LdHHeVYt0c+EBlpPhGfWb6wsZ81mdfPW8vXGtnKeqc107C4tBDek5uh1+SQubqxFlSygzq7sNXc05rPI53tAoPmT/ck/4lLy+/t/CIfh2H+n8s26PZGiiN208ZP815PzkqOeLultl6eRJDB0Q2RXn5nbAtoFXLJ9QBAEBU/KbtDzsvsaM+9xHp2+U/db+nUeMnqC3fB+H0I8ZLa/L/AGaDhPE6cuLjsW3f/ol3Jn8Xx/Wk/OVR4Q6d+BseDfl14kqVIvBAEBjnmaxrnuIa1oJcTuAAuSV6k28keNqKzZRO1WNuq6h8puG7o2+C0bvOd57Sulw1Cpgo9fWcrisQ77NLq6i94O5b4h6lzT2nVLYe14ehARvlF+LZ/s/1WK3genj4+TKXCPy0vDzRSa6I5cIAgLa5JO85PLu/TjWj4T6VbvVnQ8E9C9/oibLXG0CAIAgCAICrNpzhz6uZswqYpQ7pSMs5hNhqWm58wC3OH5Sqk4ZNdho8VyWVrU80+05g2Sil71rYJSdzJLxP8wNyfQFNyuUOkg1u1lfkMJ9FYnv1HzDdj6plXA2WFwZzrczhZzbA3N3NuBcA77L2zGVSqk4y15CrA3RujpR1ZnN2uq+drah/DnC0eJvQH4NU2FhoUxXd56yDGT075Pv8tRyFOVSWbAdEVkvgUsn46/4KjjdehHtkvf5Nlwfq4yfZF+/wRzDcQkgkEkTyx44jj2EbiOwq3ZXGyOjJZoo1WzqlpQeTLB2Vqaesq4qkBsFUzMZGDuJgWOaXM6na3PHfe+9arExsprcHri9ncbnCzqvsVi1TW3vI9gGIex8Sex/wckkkUjTus5xAuD1G3mv1q1dXxmHTW1JNFSi3isU09jbTOtt9h5joqcHU08r4Qf5SC6O/9DGee6hwVmldLLrWfj1/lsn4Qr0aI5/2vLw6vwkTnZDvGm8kz1LW4nppb2bXC9DDciNcr3e8PlT+Uq5wZz5bijwt0cd5Vi3Rz4QGWk+EZ9ZvrCxnzWZ189bz9FrlDsggCAIAgCAjm3O0HsSnJaffZLtj7Ot39IPpIVvB4fjrNexbf0U8bieJrzW17P2UkTfU6rojl28y5uTP4vj+tJ+crn+EOnfgdNwb8uvElSpF4IAgK45Utod1HGep0xHpaz1OP9PWVtuDsP8A+svD9mm4UxOS4qPj+itStuaRH6Og7lviHqXJvadmth7Xh6EBG+UX4tn+z/VYreB6ePj5MpcI/LS8PNFJrojlwgCAtrkk7zk8u79ONaPhPpVu9WdDwT0L3+iJVU4nFG7I54zAXIALiBwLg0Gw36nqVGNcpLNI2MrIp5NmzDM17Q5jg5rhcOBBBHWCFi008mZJprNHteHoQBAEBRe2/wAYVH1/8QukwfQROWx/zEjhqyUya8nVfKx073SSGGCB7ywuJbf5Nm7twdu6lrsdXFqKS1tm24OsmnJt/wAYo1RtdHNpWUkMxO+RnvcnpG/0hZ8klDoptdz1oj5dCzpoJ961MHCKCo73qjA8/wCnUCw7AJBoPS4px19fSRzXav1/wcRhrejnk+x/v/p1KTBJqKgr3SNF5GxtaWkOBbcguBHDp8bblDK+F91aj1Z+/wAE8MPPD4exy68tnvvIAtoaYkGwLL4jTj+Zx9DHH/ZVca8qJe+su8HrPER99R19oIWV8ctRE0NqKdzhMwf6jASGyN7QBr4vq3r0SeHahLmy2dz7Pf7LWIjHEqU4L+Udveu33+jtbX1PP4NHMe6dzTnfW7l343VfCx0MU47yzjJcZg1LcSfZDvGm8kz1KniemlvZewvQw3IjXK93vD5U/lKucGc+W4o8LdHHeVYt0c+EBlpPhGfWb6wsZ81mdfPW8/Ra5Q7IIAgCAIDxPM1jXPcQ1rQS4ncABckr1Jt5I8bSWbKJ2qxt1XUOlNwwdGNvU0bvOd58fYukw1CprUevrOVxeId9jl1dRyFYKpc3Jn8Xx/Wk/OVz/CHTvwOn4N+XXiSpUi8EBytpsabSU7pjYncxvhOO4eLiewFTYel3TUUQYm9U1ubKIqZ3SPc95LnOJLieJOpXSxiorJbDk5Scm5S2sxFZHiP0dB3LfEPUuTe07NbD2vD0ICN8ovxbP9n+qxW8D08fHyZS4R+Wl4eaKTXRHLhAEBbXJJ3nJ5d36ca0fCfSrd6s6HgnoXv9EYqhkpYea5zOGVbpsrntcJRJHY2Z3T8vcNdoW2G5excU/wCWzOOWzZk+3q7X295lJSaeht/lnt25rs68ti613ElwO2eoyfB87p1Zsjedy/1b/wCbPxuql2eUc9uX/PfZkW6cs5ZbM/8AvvtzOsoCcIAgCA5VVs3SyPL3wRuc43JI1PjU0cRbFZKWoglhqpPOUU2YvalRfRovQsuVXfUzHklH0I2KfAKZjHsZCxrZAA8AaOAvYH0n0rCV9kmm3sM44euKaUdTNf2pUX0aL0LPlV31Mw5JR9CHtSovo0XoTlV31Mcko+hHQw/D4oGZImNY297Ddfj6lFOyU3nJ5k0K4wWUVkaU+zNI9xc6niJO85QL+hSLE2pZKTI5YWmTzcUZKLZ+mheJIoY2PF7OA110K8nfZNZSlmj2GHqg84xSZ9ocBp4X85FCxjrEXAsbHeCvJ32TWUnmhCiuDzjHJmZuFwiIQ81GYhuYWgt35u5Om83XnGz0tLPWZcVDR0MtXYbMMTWNDWtDWtFgAAAB1ADcsG23mzNJJZI18RwyKcBs0bZA03AcL2O5ZQsnB5xeRhZVCxZSWZoe1Ki+jRehS8qu+pkXJKPoQ9qVF9Gi9Ccqu+pjklH0I+t2UowbiniuOxOVXfUz1YSlf2o7KrlgIAgCAIDDWUrJWGORocx29p3HjqsoycXnHaYyipLKWw5ftSovo0XoU3KrvqZBySj6EPalRfRovQnKrvqY5JR9COlQ0UcLBHEwMYL2aN2upUM5ym85PNk8IRgsorJGwsTIIDSxLCYZ8vPRtky3y5tbX329AUkLZ1815EdlULOeszS9qVF9Gi9Ck5Vd9TIuSUfQh7UqL6NF6E5Vd9THJKPoR2QLaKuWT6gCAwVtIyVhjkaHsda7TuNiCPxAWUZyg84vJmM4RmtGSzRzPalRfRovQpuVXfUyDklH0Ie1Ki+jRehOVXfUxySj6EPalRfRovQnKrvqY5JR9COhh2HRQNLIWNjaTchugvYC/oA9CinZKbzk8yauuNayisjzU4ZE92dzBmIALgS0kDcHFpFxv0PWkbJRWSYlXFvNo2YIWsaGMaGtaLBoAAA6gAsW23mzJJJZI9rw9CAIAgIjjtRK3EqWFssjY5g4vaCLdEG1ja43BXqYxeHnJrWihdKSxEIp6nn+DJhOMPZXVFJNJnjjYJGSPygtHQu15AAIGfeddF5ZTGVMbIrJt5Htd0o3yqk9SWeZ2Isep3PjjbMwvlF2AfKGuo9Bt120Vd0WJOTWpFlX1tqKet7D7PjkDHljpAC0hrjZ2RpO5r5AMrSbjQkHVFTNrNL3u2h3QTyb979hix55vT2qGwe/x3B3yi9ubA36kj18FlStUv456n4d5jc+b/LLWvHuNyrxCOMta93SdfK1oc55tvIY0FxA4m2ijjXKWtEkrIx1M9RV0bo+eD2mOxOe4DQBvuTutY3vusV44SUtFrWFZFx0k9Rq0+O073Oa2QZmMzkEOacvhAOAu3Uai+9Zyosik2jGN9cm0ma+zW0DKtr3N0s92UWN8oNmk34nfbhdZ34d1NJmGHxEbk2jHtm6ZtMXU73tlDmhobbW7gCCHDquvcLoOzKa1HmL01XnW9Z8wLHecw9tS7pObGcw4uc27ToOLiNB/MEuo0b3Wu08ov0qFY+z8o0OT6tnlbOaiRz3xylltMosBewaBxvqpcbCEHHQWSazIsDOyalxjzaeR3XY7AHtZzgu9xaw2dkc4Gxa2S2Um+lr3voq3EWZN5bPezaWXfWmlnt97dhlnxSFjzG6RgeG5i2+oFwLkdpcAOu+ixVU2s0tRk7YJ6Les+YbisM+bmnh+Q2cNQ5p/ma4AjceHAr2yqdeWktorthZnovYY6jHIGODXSAXfkvZxZn8AvAyh3YTdexonJZpd/h25bTGV9cXk33ePZnsM9XiMcbmte7pOvlaA5ziBvIa0E2HXZYxrlJZozlZGLyZjpsYp5GucyeFzWDM8h7TlGpu/Xo7jv6ivZU2RaTi9Z5G6uSzUlqPtHisUrsrHdItzAFrmlzd2ZuYDM3dqLjUdaSqlFZtCNsZPJMwy7QUzWucZmEMJDst3WIALtGg7g4XPC+qyVFjaWW0xeIrSbz2CfaGmYxshmbkcAQRdwsTa5yg2FwRc8QQiw9jeilrDxFaWk3qNx1XGI+dL2iPLmz3GW1r3zbrW4qPQlpaOWsk046OlnqMVJicUji1rukGh2VzXMdlOgcA8Alt9LjReyrlFZsxjbGTyT1mvLtDTNaXmZpa0kEtu61rX7kHQXFzuCzWHsbyyMXiK0s8zHje0EcFKakEPBHvdtQ8kdEXHDrPBe04eVlnF7O0xuxEa6uM29hv4fWNljD2kEHiARrx3qKcHF5MmhNSWaI1tPVysrqSJksjGTlwe0EcMu64uN/BXMPCLpnJrWiniJzV0Ip5J7SRT4pCx/NukYHhuYtJ6VrgXI7SQB130VVVTks0tRadsIvRb1nzDcVhnzc08PyGzhqHNP8AM1wBG48OBSyqdeWktorthZnovYeBjUOZrc/duysOV2RzhfRslspOh0vwPUveJnk3ls97Np5x0M0s9vvbsNKDaSN1Y+lB7hoF7HV5Ju0dgHHrPYs3h5KpWdvkRxxMXa6+zzFLWtiNXLJUCVjXA5W680MoGXTiTwH+6Sg5KEVHJ+feexmoucnLNeXcfMK2oikphUSODB8rR1mXJyhxt1AC+6/jsvbMNONmhFZnleKhKvTk8jo1eKwxNa+R4a19srjfKb6jW1tVFGqcm0lrRLK2EUm3tOfjG0kcFRDATrJmLyQbNaGOI3cS4N69L3tcKWrDSnXKfYRW4mNdkYPrOlVYjHGWtc45nAlrWtc95A3kMYCbDrsoY1yks0TSsjHUzNS1LJGCSNwexwuHA3BXkouLye09jJSWcXmjKsTIIAgCAIAgIVtO0nFaENdlOWSxte2juC2GHaWGsz7jXYhN4qvLvOpHgDYW1Mz3GWaZjs73ADQN0a1o0A0HoHUoXe5uMUskieOHUNKT1tnM2NoY/wCGwT5GuljbM6Nx3hxLm+prR5gpsXOXHyhnqeRBg4ReHjPLWszDs7E12ByF2pfHUOeTqS7M/pE9fRab9iyvbWMWXU16GOHSeCefWn6mlLIX0+EPfq7n4hc77B1hr2gAqRJKy5LZkyKTcq6G9ukjq4c6R+LVhBYHRxxMbnBNmkBxDbEaX1PjCgsUVhod7ZYrcpYqzuSObtLh7qWlbHJIHsnrg+UhuRoa7pFti46Xbm3qbD2K2xuKyahq/ZDiK3VWlJ5qU83+idmhj54T5ffAwx5te5Lg6xG7eL+nrWt05aOh1Z5mz0I6WnlryyI9ybd5fayfmVnH9L4Iq8H9D4s7GNn4Edc8f4En/ZQVf3bmWLereiG7PxujrJsOt72JxOOoMbZ7R97mB95bC9qVUb+vLLx2fs11CcbpUZas8/Db55G3sVEHjEYy4sDp5QXA2Lb5hcHgRvv2KPFvJ1PuRJg1pK1f/pmtizmluGiEWp2VULI3O7qSzgM9uDdDrxvewFr51Z526XOcXn3dxhbllUo81SWXf3+9vn1aqMfxuI2FxSk37cz239BIUMW+SP8AyJpJcsX+PqfcLb/3tXAXGaKG9vqgX8a8s+Wr3s9q+Zs3I4e0LWChijgu6CKoY0SONzI7M7OW23jMXdLiQbaC6s0OTucp7XHZ2Fa9RVMYw5qktfb2nfqmGHFWzvuY5acxtsC4hzXB5GVoJsRfXrNuq9WL08NoLanmWpLQxOm9jjl6kbxSjlhoGseMgqa7MWO+Sx13Na8A6asDiO3rVyucZ3ZrXow/JTthKFKUtWlP8dn4zJlNg8r6qCodIwCASAMawguztym7i86aA7uC16ujGuUEtuX48DYOmUrYzb2Z/nxOXsJGBLiBAHfcg3cA51h4hc+lTYxvRr/xRDgktK3/ACZp7HRD+ET6DUVF+3oka+YAeZSYpvlUfAjwkVySXic+pkccNw2O4yyTxh19WkBxsHDiONuxSxS4+19iZFJvk9S7WiYOwiV1XHUvlZaNj25GsIzB3W4vPGx3cFQ42KqcEtvvsNg6pO1Tb2Z/nxOVsJE3m63Qa1UwOnABth4tT6VNjG9KH+KIMEllZ/kzhsP/AIbPj/8AkhWn8/77Cp/9f7+osel7hv1R6lqJbWblbCI7W/GWHfWf/ir2G+Xs8ChifmKvEzVMY/jkRsLikJHjzvbf0EheRb5I/wDI9kly1f4+rPOHNBxWubewdDFcjT5AF/xSz5at97FfzNi7katBNNROgpapjJqcva2Cdu9rr9AOb/zpfV2ts5xhepWVvKWWtefvyI4SnQ412rOOep+Wfv7nQwn42rPJw/lCis+WhvZNV8zPcjQ2caAMVAFgJpd3icpcR/5bkRYb/wBv8mYX/wDl77IfqBer53x9DF/I+Bn2y+LKf61P6ljhfmJeJJi/l470buO/GuH+Ko/TWFPy9nh5mV/zNXj5Gvg7pH4nXEFgcwRMbnBdZtibNs4aEi57SFlaoxw9a7czGpylibO7I7mzeEuponMdIJC6R77huUDMbkAXOl7nfxVa+1WSTSy1ZFmip1xabz1t/c6yhJwgCAIAgCA4mIbP87VR1XOua6IWY0NaW6gg3vqb3PEKxC/RrdeW0rzw+lYrM9a2HVrIS+NzAcuYEXte19DYFQxeTTJpLNNGpgOFClgbA1xe1l8pIAOpLtbdpKzut42bm1tMKKlVBQWxGh7WAI5II5SynlcS6MNu4X7psb79Fp4ix3mxCl5Tm1NrOS6/2iLkyScIvKL6v0/9GptRRjnsOhjAGScODRwZGAT5gLDzhZ4ef8bJS61+WR4mvOVUY9T/AAjfxPZ8vqBVQSmCYNyuOUPa9vU9hI6hrfgOoKKu/KHFzWaJbMPnPjIPKX3MlVs+yWnfBM58nOHM55sHZrAAsAFm2AAAA4a3ub+RxEoTU4rLI9nh4zg4TeeYwfB3xZedqHz5BljzNDQ0brm2rnWFsxO6/WUtujLmxyz2iqmUOdLPLZ79T5gOAimL8sr3Mc5xYw2DWZiHO3d0dBqd3C1zddfxuWa1imjis8nq8szZxTD3SmMiQx828PFmtNyAQL5uGp3LGuxQz1Z5kllbnlryyPX8MaJnzt0lfG1l7XADS4g269RfX5IXnGPRUHsTzHFrTc1tayOZh2yzYhUN517m1Idzlw0EF1wS0gad0evgpp4pycXlzdhDDCqCks+dt8TS9pPvMUZqZS+B4dC/KLMsb2DNx4akncLaaGTlv83LRWTWvv8AEi5D/CMdN5xer/h1I8AtUsqede5zIxHZwBu3eS478xJJv+Chd+dbhlqbzJ1h8rFZnrSyPUGBZaqWp5xxMzQ1zbC1gLNykagi2/x+bx351qGWw9jRlY7M9px27Cj2MaY1Ermtdmh0AEZuTfKO6Jud54m1rlWOXPjNNRXf3lbkC4vi3J93cYn4Rz9Y9jKiojlp4mNllDrOlLyZG9EaBrdd2nSA0yr1W6FSbimpPUuzLV7/ANnjq4y5pSacUs3256/x69xkocNkn9l0FXIZ44+aLJbBrwXAusT4Q6J46HXQ2Xk7I16F1aybz1HsKpWadNrzSy1nZw7CZWlvPVLphH3AyBnAtBksSXkAniBxtexFedsXnoxyz96uws11TWWnLPLw+/aMHwP2OZi2QuM73Pddo0c7UkW4diW3cZo5rYshVRxelk9rz8THhuzohpX0rZXFr83SLRmGbR27Q9n+69sxGnYrGthjXh1Ct1p6n6mM7KxuoxRve5zWG8b7APaQSQQRpcXI3biveVSVvGpbdp5yWLq4pvUthtUGFytLXTVDpiwHJ0AwAkZczgDdzrEjfbU6X1WM7YvVGOWZnCqayc5Z5eB5wfA/Y7JWtlc7nXueS5ouHOsCRa2mg0S2/jGm1sWQqo4tSSe15mtDsqxtE6hMjnRuvlJAzN6Wfhoelqs3im7lblrMFhIql056vbOthdGYowx0jpXcXusCdANANALAaD8SSTBZNTlmlkT1wcI5N5nPxbZ/n6iKoMrmuh1jAa0jW1819Te3Ypa79CDhlt2kVmH05xnns2GWTBb1gq+cOZrObDbDLluSe29ydV4rsquLy68z10LjeNz15ZGNmz4FRNUc44mdmR7bCwFsrcp33FhrrfXzeu/+EYZbDxYdKyU89pjpNniI4YppudZTua6MZMriW3DOcdmNw2/AC9he+t/ZYhaUpRWTe3x25GMcO9GMZvNR2eGzP2jLJgA9lmqbK9uZrQ9gsA/Ibtu7eBoLgb7WOhIPiv8A6XFte2ZPD/1eMT9oYVs+ITOc7nioc50gIA1de+W24anTVLL3PR1ZaIqw6hpa+dtMFBsu1lK+lfLJIx7S0XsMjbkjKALXBcTc3vYcAAsp4puxWJZMxhhVGt1t5pmKfZUy07Keaoe9sZbkLWtYQG6C51ubaXOmt7X1XqxSjNzhHLMxlhHOtQnLPL0NzGMA56SCRsskT4MwDm2JIcA13dDfYb+0rCq/QUotZp+hJbh+MlGSeTXqY67Z0mcVMEpglyhrzlEjXtFrZ2kjXQa34BewxH8NCazX2yPJ4f8AnxkHk/vmdSgpObaQXue5xzPc613GwG4AAAAAADgPOoZz0nsyJoQ0VtzNlYGYQBAEAQBAEAQBAEBiFM3PzmUZ8uXNxte9h1C+um+w6llpPLR6jHRWel1mVYmQQBAEAQBAEAQBAEAQGlVYXFI8SOb74BYPaXMfbqzMINuy6kjbKK0U9RHKqMnpNazYpqZkbcrGhouSbcSd5PWTxJWMpOTzZlGKiskZViZBAEAQBAEAQBAEAQBAEAQBAEAQBAEAQBAEAQBAEAQBAEAQBAEAQBAEAQBAEAQBAEAQBAEAQBAEAQBAEAQBAEAQBAEAQBAEAQBAEAQBAEAQBAEAQBAEAQBAEAQBAEAQBAEAQBAEAQBAEAQBAEAQBAEAQBAEAQBAEAQBAEAQBAEAQBAEAQBAEAQ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11271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06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0975" y="914400"/>
            <a:ext cx="8226425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Global Accreditation (“GAC”)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advance excellence in project management education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worldwide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Ensure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“GAC Accredited” educational programs prepare students to meet the needs of business and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government for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qualified project management professionals</a:t>
            </a:r>
            <a:endParaRPr lang="en-US" sz="2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Clr>
                <a:srgbClr val="0070C0"/>
              </a:buClr>
            </a:pPr>
            <a:endParaRPr lang="en-US" dirty="0"/>
          </a:p>
          <a:p>
            <a:endParaRPr lang="en-US" dirty="0"/>
          </a:p>
        </p:txBody>
      </p:sp>
      <p:sp>
        <p:nvSpPr>
          <p:cNvPr id="4" name="AutoShape 4" descr="data:image/jpeg;base64,/9j/4AAQSkZJRgABAQAAAQABAAD/2wCEAAkGBxQTERUSExQTFBUVFxgbFhgYGBoYGBohHhkaFxgdFhcYHCggICAlHhgXITEhJSkrLy8uGB8zODMsNygtLisBCgoKDg0OGxAQGzckICQsMDg0OC80NDQ4NDQvOC8sMCwvLCwsLCw1NDQ0LDQsLCwsLCwsNC8sLywsLCwsLCwsLP/AABEIAJQBVQMBEQACEQEDEQH/xAAcAAEAAgMBAQEAAAAAAAAAAAAABgcDBAUCAQj/xABPEAABAwIDAwUIEAUCAwkAAAABAAIDBBEFEiEGMUEHEyJRYTI0UnFzgZGxFBYXIzM1QlNUcoOSobKz0RVigpPCQ8HS8PEkJSY2Y6LE4eL/xAAaAQEAAgMBAAAAAAAAAAAAAAAAAwQCBQYB/8QAOREAAgIAAgQMBgEFAQADAAAAAAECAwQREiExcQUTFDIzQVFhgbHB8BU0UpGh0SIjQnLh8UMkRWL/2gAMAwEAAhEDEQA/ALxQBAEAQBAEAQBAEAQBAEAQBAEAQBAEAQBAEAQBAEAQBAEAQBAEAQBAEAQBAEAQBAEAQBAEAQBAEAQBAEAQBAEAQBAEAQBAEAQBAEAQBAEAQBAEAQBAEAQBAEAQBAEAQBAEAQBAEAQBAEAQBAEAQFX7Tbb1UNXNEwx5WOs27LncDvW4w+CqnWpPazR4rhC2u2UI5ZI5nuiVvhR/cH7qf4dT3kHxS/uHuiVvhR/cH7p8Op7x8Uv7h7olb4Uf3B+6fDqe8fFL+4e6JW+FH9wfunw6nvHxS/uHuiVvhR/cH7p8Op7x8Uv7h7olb4Uf3B+6fDqe8fFL+4e6JW+FH9wfunw6nvHxS/uHuiVvhR/cH7p8Op7x8Uv7h7olb4Uf3B+6fDqe8fFL+4tPZ6rdLSwyvtmfG1zrCwuRc2C0t0FCyUV1M31E3OuMn1o4fKHjc1LFG+FwaXPIN2h2mUnirGBohbJqXYVcfiJ0wTh2kE90Gu+cZ/bb+y2Xw+js/Jqvid/d9h7oNd84z+239k+H0dn5HxO/u+w90Gu+cZ/bb+yfD6Oz8j4nf3fYe6DXfOM/tt/ZPh9HZ+R8Tv7vse4uUStG90bvGwf4kI+DqX2nq4UvXYdrDeVA6CogFuLoj/g7/iVezgz6Jff36Fmvhf64/b9f7J3g+Mw1LM8Lw8DeNzm/WadQtbbTOp5TRtar4WrODzN9REpXm321VTS1Qjhe1rTE11i0HUucDqfEFtMFha7a9KS15mox+MtpsUYdhG/dBrvnGf22/srfw+js/JS+J3932LF2JqKmWDnqlwPOaxtDQ2zeDjYfK9VutarFxqhPRr6tpucHK2denZ17CRKqWwgCA5u0dW6KlmlYbOZG4tNr6gdRUtEFOyMXsbIr5uFcpLakVV7oNd84z+239luvh9HZ+TQfE7+77E22AxGsqQ6ad45oXawBjRmPE3tuG7tPiWvxtdNX8YLWbPA23XLTnsJiqBsQgCA4u2OIPp6KWaIgPbksSAd72tOh7CVYwtcbLVGWz/RWxlsqqXOO1ZeZWXug13zjP7bf2W4+H0dn5NJ8Tv7vsPdBrvnGf22/svPh9HZ+R8Tv7vsPdBrvnGf22/snw+js/I+J3932LA5PsYlqqZ8kxDnCVzRYAaBjDuHa4rWY2mNVijHs/ZtsBfO6tyn2/ok6pl4IAgCAIAgIdW00Lp5nuoY8rXe+VE7wyM6C5bcOJ6tBbTeFfhKagkp7ktvoUJxg5tutd7epepyKzHMKaQxlI2dxNve4gBfdYF1ifMNVPCjFNZueW9laeIwaejGGb7ke8YgwyFjfZNNzUrhfmo3OL2jgXZXBo8XouvKpYqbfFyzXaz2+OEglxkcm+pf6MFXsHTSZPY1SWmVmeNsliHj+U6HTS+8jiso4+2OfGR2bcjCfBtU8uLllnszIrjey1TS3MkZLB8tnSZ5zvHnAV6nFVW816zX3YK6nXJau1HFVgqBAEAQBAXxsh3jTeSZ6lzOJ6aW9nXYXoYbkRrle73h8qfylXODOfLcUeFujjvKsW6OfCAIAgCAIDaw3EJIJBLE4te3iOPWCOIPUsLK42R0ZLUSVWyqlpResu3ZXHm1kAkHReOjI3wXdnYd4P7Fc7iaHTPRezqOpwuIjfDSXiV3yr9/N8iz8z1teDehe/wDRpuFumW79nN2I2f8AZdQA4e9R2dIevqb/AFW9AKlxmI4mGra9hBgcNx1mvYtpdzRYWGgG5c6dQfUAQBAcfbHvGp8k71KfC9NHeV8V0M9zKc2awV1XUNhbcDe93gtG8+PgO0hb/EXKmDkzm8Lh3fYorZ1l60dM2JjY2ANYwANHUAublJybk9rOqjFRiorYjMsTIIAgI3yi/Fs/2f6rFbwPTx8fJlLhH5aXh5opNdEcuEAQFtcknecnl3fpxrR8J9Kt3qzoeCehe/0RNlrjaBAEAQBAEBTm38tTJVyNcJXRRutGMpyDQaiwsTqdd632CVca01lmzneEOOna1r0VsGBxtoqf2dKAZpLtpGO9DpCOocP/ANAhc3fZxMdi5369+goSw9XHy5z5q9ffqRapqHSPc97i5zjdxO8lXYxUVkthrpzlOTlLaSeV5kwiJ4JD6WpLQ4GxAcM+h3jpFvoVNJRxTXVKJsG3LBxktsZEo2a2tlnpybCSaAXkj4zR8XM6njq3Hd8oZaWIwka59iex9j/Xvq138LjZWV9so7V2rtXf769XnEtkqWviFTRObG53AaMJ4h7R3DvF6De69rxdtEtC3WY24KnER4yrUyt8RoJIJDFKwseOB9YO4jtC29dkbI6UXmjSW1TqlozWTNZZkYQBAXxsh3jTeSZ6lzOJ6aW9nXYXoYbkRrle73h8qfylXODOfLcUeFujjvKsW6OfCAID5dD3I+oeBAEBLOTTEzFWtjv0ZgWHquLuYfHe4/qKo8IV6dWfWjY8GWuF2j1M2+U+Bz8QjYwFznRRhoG8kveAFhwfJRobezN+hLwnFyxEYra0vUsLZfBG0lO2IWLt8jvCcd/mG4dgC1WIvd03I2+GoVNagjrqAsBAEAQHI2tYTRVAAJJjcABqTpoAFPhnlbFvtIMUm6ZJdhq7FbPCjpwHW519nSnt4NB6m39JJ4rPF4jjp5rYthHg8MqK8ut7SQqqWwgCAICN8ovxbP8AZ/qsVvA9PHx8mUuEflpeHmik10Ry4QBAW1ySd5yeXd+nGtHwn0q3erOh4J6F7/RE2WuNoEAQBAEAQFdHFa2TFX00c5ZE193dFhDWAAu1c09dh2uC2vFUxwyslHX47TUO6+WKdcZZJbthzsX5QXOneBDBLADZokbckDS9721Ou7cVLVwelBNtqXcQXcJvTaUU495rtxfDJ9JqR1O4/KhPRHbYW/KVnxOKr5k89/v1MFfhLOfDR3e/Q7UGBQvw+piopxPzj43NDiGuaQ5ujr2sSBpcBV3fON8ZWxyyzLUcPCWHlCmWeeRDKF8+H1Uckkb2OadWkWzN3OAO46cRcXsthNQxFbUXmayvjMLapSWRI62u/h1eXx9OkqmiQsHclrt5bwuDcjsICqQr5TTk9Uo6i7O3kt+a1wlr/wCHcxiOGcRwVDs0cwvR1Q3gn/Teevda/dDf0hdVqnOvOcNq5y9fezcW7o12ZQs2Pmy9Pe3eVtjeESUsxhlFiNQRucODmnq/6Lb03RtjpRNFfRKmejI0FKQhAXxsh3jTeSZ6lzOJ6aW9nXYXoYbkRrle73h8qfylXODOfLcUeFujjvKsW6OfCAy0nwjPrN9YWM+azOvnrefokxjqHoXK5s7HJFW8qGARwujniaGCQlr2jQXtcOA4XF7+Idq3PB18ppwlryNFwphowysjqz2kDWzNQEBu4JJlqYHD5MsZ9Dwo7lnXJdzJsO8rYvvRdhwRprvZbrEtiayMdRu4ud47OAHnXO8c1Txa7c2dRxCd3GvsyR11AThAEAQBAEAQBAEAQBARvlF+LZ/s/wBVit4Hp4+Pkylwj8tLw80UmuiOXCAIC2uSTvOTy7v041o+E+lW71Z0PBPQvf6Imy1xtAgCAIAgCArfa1/sRlU/dNWyljesRtADj5zcf1NPBbbCrjnBdUF+TT4yXERnLrm/wit1tzRBASjC22wisd4UsLfQ5rv91Ss+agu5mxq1YOx969DVw/aqZjeamDamHjHL0vuvOrT1b7dSznhYN6Uf4vtRHXjZxWjP+UexklrqBmIUERo2uzUznN5t7ukGkXLWu3Ot0bX4DrVSFjw9z43+7rXn+y9ZWsVQnT/b2+X6OZspOJWSYXUXaH3MJcCDHINbWOovvtpxHylLiY6DWIh1be9e/eogwktOLw1nXs7n796zo0B9nwvw+qOWrp83MvdvOXQtceO6x6xZ2pF1FP8AoSV1fMlt9++wmh/8iDot58dj9++sgVRA5j3MeC1zSQ4HeCNCtnGSks1sNPKLi3F7UY1kYl8bId403kmepcziemlvZ12F6GG5Ea5Xu94fKn8pVzgzny3FHhbo47yrFujnwgMtJ8Iz6zfWFjPmszr563l7YztFT0pa2eTIXAloyvde2nyWlc1Vh7LVnBZnV3YmqnnvIq3brakVj2tjBEUd7X3uJ3uI4DSwHj67DdYPC8Sm5bWaHH4xXtKOxEWV014QG9gMOeqgaPlSxj/3C6iueVcn3Mmw6ztiu9H6CXLnXhAEAQBAEAQBAEAQBAEBG+UX4tn+z/VYreB6ePj5MpcI/LS8PNFJrojlwgCAtrkk7zk8u79ONaPhPpVu9WdDwT0L3+iJstcbQIAgCAIAgK22xr6CapdHU+yWPi6Gdlizwu518LwVtsLDEQr0q8mmabGWYadmhbmmuv3+jhHZenl71roHk7mS3id4hfUnzBWeVWQ6St+Gsqcjqn0Vi8dXv7HMxPZiqg1khfl8JvTb4yW3t57KavE1Wc2RBbg7q+dE6rxkwRv/AK1UT5g0j1xqFfyxb7o+/MsP+GBXfL35ETV41pLNjpnexq9jXOa4RNlaQSCDGS64I8yo4qK4ytvty+5ssFJ8VYk+rP7GxR4nFX5GTuEFY23M1IFg8juRIBxvax691txwnVLD5uGuHWv0Z13QxOSnqmtj/Zl28ppYZoK4Dm5HgZ7bhIzQkHiHDd1hpvvXmClGcJVPWvRmWPjOucblqfXvR420p21NPFicQtmAZO0cHDognxHo34gsXuEk6puiXh799Z5jYK6tYiPj7/H2IStiakvjZDvGm8kz1LmcT00t7OuwvQw3IjXK93vD5U/lKucGc+W4o8LdHHeVYt0c+EBlpPhGfWb6wsZ81mdfPW8nXK/8NB9R35gtbwXzZbza8L86JAFtDThAEBNOS7CTJVGcjoQg2PW5wIA8wJPZ0eta7hG3Rr0Ot+RtOC6XKzTexeZbi0Z0IQBAEAQBAEAQBAEAQBARvlF+LZ/s/wBVit4Hp4+Pkylwj8tLw80UmuiOXCAIC2uSTvOTy7v041o+E+lW71Z0PBPQvf6Imy1xtAgCAIAgCAovbf4wqPr/AOIXSYPoInLY/wCYkcNWSmdDDcbqIPgZpGDqBu37hu38FFZRXZzlmT14m2vmyJ7iO0cbKWkFXTsnE7HPfYNaW6izmtta5DjuI4rV14eTsnxUsstRuLcVCNUONjnpazl+1mirNaGo5uT5mW/oF+l5xmU/Kb6emjmu1e8vIr8kw9+uiWT7H7z8z3sns/PT1FRHNGWh9LM0O3sdcs3OGnm39i8xOIrshGUHskj3B4ayqyUZrbFkCWzNOWHs052J0UtHM/3yEsdE86nc4DN121BO+zlqsQlhrVZFantN1hm8XQ6pvWtjNXYYlstRhlQC0TBwyng8DW3jbqD/ACtss8ZrjG+HV5GGBzjOWHs6yG1tK6KR8T+6Y4tPjBtothCSnFSXWauyDhJxfUXlsh3jTeSZ6lzeJ6aW9nV4XoYbkRrle73h8qfylXODOfLcUeFujjvKsW6OfCAy0nwjPrN9YWM+azOvnreTrlf+Gg+o78wWt4L5st5teF+dEgC2hpwgO3s5svPVuGRpbHfpSuHRHXl8I9g89lWvxUKVr29hbw2DsverUu0ufBcKjpoWwxCzW7yd7jxc49Z/+twXP22ytk5SOlppjVBQibyjJQgNXFK9kEL5pDZrBc9vUB2k2A8azrrdklGPWYWWRri5S2I5exWIvqKUTSd0+SQ24AZyAB2AWHmU2LrVdmiupIgwdrtq031tneVYtBAEAQEb272g9iUxyn32S7Y+zTpO/pv6SFbweH46zXsW39FPG4nia9W17P2SGDuW+IepVXtLa2HteHoQEb5Rfi2f7P8AVYreB6ePj5MpcI/LS8PNFJrojlwgCAtrkk7zk8u79ONaPhPpVu9WdDwT0L3+iJstcbQIAgCAIAgKL23+MKj6/wDiF0mD6CJy2P8AmJHDVkphD0lPKH0J4YBugp4mW7bE+rKqWB1wc+1tmw4R1TjBdUURYFXTXp5Ficnm0k8j3wTPMkbYnvu7V4sWiwde5HSO+/DVanHYaEUpxWTzN1wdirJtwm81kcTENl2yRmooHmeId1H/AK0fYW8fX496swxTjLQuWT7eplW3BqceMoea7OtH3k3derdFewmhkZ+Ad/iV5j1/TUuxocGv+q49qZvz1RqaePEGD/tVG5gqBuL2g3DyB4jfsz8AFGoqqbpfNls/XvuJ5TdsFfHnw2+/fWafKVTNFU2dncVEbXg9ZAyn8Mh86k4Pk+LcHtiyHhOC4xTWySLL2Q7xpvJM9S0+J6aW9m8wvQw3IjXK93vD5U/lKucGc+W4o8LdHHeVYt0c+EBlpPhGfWb6wsZ81mdfPW8vXGtnKeqc107C4tBDek5uh1+SQubqxFlSygzq7sNXc05rPI53tAoPmT/ck/4lLy+/t/CIfh2H+n8s26PZGiiN208ZP815PzkqOeLultl6eRJDB0Q2RXn5nbAtoFXLJ9QBAEBU/KbtDzsvsaM+9xHp2+U/db+nUeMnqC3fB+H0I8ZLa/L/AGaDhPE6cuLjsW3f/ol3Jn8Xx/Wk/OVR4Q6d+BseDfl14kqVIvBAEBjnmaxrnuIa1oJcTuAAuSV6k28keNqKzZRO1WNuq6h8puG7o2+C0bvOd57Sulw1Cpgo9fWcrisQ77NLq6i94O5b4h6lzT2nVLYe14ehARvlF+LZ/s/1WK3genj4+TKXCPy0vDzRSa6I5cIAgLa5JO85PLu/TjWj4T6VbvVnQ8E9C9/oibLXG0CAIAgCAICrNpzhz6uZswqYpQ7pSMs5hNhqWm58wC3OH5Sqk4ZNdho8VyWVrU80+05g2Sil71rYJSdzJLxP8wNyfQFNyuUOkg1u1lfkMJ9FYnv1HzDdj6plXA2WFwZzrczhZzbA3N3NuBcA77L2zGVSqk4y15CrA3RujpR1ZnN2uq+drah/DnC0eJvQH4NU2FhoUxXd56yDGT075Pv8tRyFOVSWbAdEVkvgUsn46/4KjjdehHtkvf5Nlwfq4yfZF+/wRzDcQkgkEkTyx44jj2EbiOwq3ZXGyOjJZoo1WzqlpQeTLB2Vqaesq4qkBsFUzMZGDuJgWOaXM6na3PHfe+9arExsprcHri9ncbnCzqvsVi1TW3vI9gGIex8Sex/wckkkUjTus5xAuD1G3mv1q1dXxmHTW1JNFSi3isU09jbTOtt9h5joqcHU08r4Qf5SC6O/9DGee6hwVmldLLrWfj1/lsn4Qr0aI5/2vLw6vwkTnZDvGm8kz1LW4nppb2bXC9DDciNcr3e8PlT+Uq5wZz5bijwt0cd5Vi3Rz4QGWk+EZ9ZvrCxnzWZ189bz9FrlDsggCAIAgCAjm3O0HsSnJaffZLtj7Ot39IPpIVvB4fjrNexbf0U8bieJrzW17P2UkTfU6rojl28y5uTP4vj+tJ+crn+EOnfgdNwb8uvElSpF4IAgK45Utod1HGep0xHpaz1OP9PWVtuDsP8A+svD9mm4UxOS4qPj+itStuaRH6Og7lviHqXJvadmth7Xh6EBG+UX4tn+z/VYreB6ePj5MpcI/LS8PNFJrojlwgCAtrkk7zk8u79ONaPhPpVu9WdDwT0L3+iJVU4nFG7I54zAXIALiBwLg0Gw36nqVGNcpLNI2MrIp5NmzDM17Q5jg5rhcOBBBHWCFi008mZJprNHteHoQBAEBRe2/wAYVH1/8QukwfQROWx/zEjhqyUya8nVfKx073SSGGCB7ywuJbf5Nm7twdu6lrsdXFqKS1tm24OsmnJt/wAYo1RtdHNpWUkMxO+RnvcnpG/0hZ8klDoptdz1oj5dCzpoJ961MHCKCo73qjA8/wCnUCw7AJBoPS4px19fSRzXav1/wcRhrejnk+x/v/p1KTBJqKgr3SNF5GxtaWkOBbcguBHDp8bblDK+F91aj1Z+/wAE8MPPD4exy68tnvvIAtoaYkGwLL4jTj+Zx9DHH/ZVca8qJe+su8HrPER99R19oIWV8ctRE0NqKdzhMwf6jASGyN7QBr4vq3r0SeHahLmy2dz7Pf7LWIjHEqU4L+Udveu33+jtbX1PP4NHMe6dzTnfW7l343VfCx0MU47yzjJcZg1LcSfZDvGm8kz1KniemlvZewvQw3IjXK93vD5U/lKucGc+W4o8LdHHeVYt0c+EBlpPhGfWb6wsZ81mdfPW8/Ra5Q7IIAgCAIDxPM1jXPcQ1rQS4ncABckr1Jt5I8bSWbKJ2qxt1XUOlNwwdGNvU0bvOd58fYukw1CprUevrOVxeId9jl1dRyFYKpc3Jn8Xx/Wk/OVz/CHTvwOn4N+XXiSpUi8EBytpsabSU7pjYncxvhOO4eLiewFTYel3TUUQYm9U1ubKIqZ3SPc95LnOJLieJOpXSxiorJbDk5Scm5S2sxFZHiP0dB3LfEPUuTe07NbD2vD0ICN8ovxbP9n+qxW8D08fHyZS4R+Wl4eaKTXRHLhAEBbXJJ3nJ5d36ca0fCfSrd6s6HgnoXv9EYqhkpYea5zOGVbpsrntcJRJHY2Z3T8vcNdoW2G5excU/wCWzOOWzZk+3q7X295lJSaeht/lnt25rs68ti613ElwO2eoyfB87p1Zsjedy/1b/wCbPxuql2eUc9uX/PfZkW6cs5ZbM/8AvvtzOsoCcIAgCA5VVs3SyPL3wRuc43JI1PjU0cRbFZKWoglhqpPOUU2YvalRfRovQsuVXfUzHklH0I2KfAKZjHsZCxrZAA8AaOAvYH0n0rCV9kmm3sM44euKaUdTNf2pUX0aL0LPlV31Mw5JR9CHtSovo0XoTlV31Mcko+hHQw/D4oGZImNY297Ddfj6lFOyU3nJ5k0K4wWUVkaU+zNI9xc6niJO85QL+hSLE2pZKTI5YWmTzcUZKLZ+mheJIoY2PF7OA110K8nfZNZSlmj2GHqg84xSZ9ocBp4X85FCxjrEXAsbHeCvJ32TWUnmhCiuDzjHJmZuFwiIQ81GYhuYWgt35u5Om83XnGz0tLPWZcVDR0MtXYbMMTWNDWtDWtFgAAAB1ADcsG23mzNJJZI18RwyKcBs0bZA03AcL2O5ZQsnB5xeRhZVCxZSWZoe1Ki+jRehS8qu+pkXJKPoQ9qVF9Gi9Ccqu+pjklH0I+t2UowbiniuOxOVXfUz1YSlf2o7KrlgIAgCAIDDWUrJWGORocx29p3HjqsoycXnHaYyipLKWw5ftSovo0XoU3KrvqZBySj6EPalRfRovQnKrvqY5JR9COlQ0UcLBHEwMYL2aN2upUM5ym85PNk8IRgsorJGwsTIIDSxLCYZ8vPRtky3y5tbX329AUkLZ1815EdlULOeszS9qVF9Gi9Ck5Vd9TIuSUfQh7UqL6NF6E5Vd9THJKPoR2QLaKuWT6gCAwVtIyVhjkaHsda7TuNiCPxAWUZyg84vJmM4RmtGSzRzPalRfRovQpuVXfUyDklH0Ie1Ki+jRehOVXfUxySj6EPalRfRovQnKrvqY5JR9COhh2HRQNLIWNjaTchugvYC/oA9CinZKbzk8yauuNayisjzU4ZE92dzBmIALgS0kDcHFpFxv0PWkbJRWSYlXFvNo2YIWsaGMaGtaLBoAAA6gAsW23mzJJJZI9rw9CAIAgIjjtRK3EqWFssjY5g4vaCLdEG1ja43BXqYxeHnJrWihdKSxEIp6nn+DJhOMPZXVFJNJnjjYJGSPygtHQu15AAIGfeddF5ZTGVMbIrJt5Htd0o3yqk9SWeZ2Isep3PjjbMwvlF2AfKGuo9Bt120Vd0WJOTWpFlX1tqKet7D7PjkDHljpAC0hrjZ2RpO5r5AMrSbjQkHVFTNrNL3u2h3QTyb979hix55vT2qGwe/x3B3yi9ubA36kj18FlStUv456n4d5jc+b/LLWvHuNyrxCOMta93SdfK1oc55tvIY0FxA4m2ijjXKWtEkrIx1M9RV0bo+eD2mOxOe4DQBvuTutY3vusV44SUtFrWFZFx0k9Rq0+O073Oa2QZmMzkEOacvhAOAu3Uai+9Zyosik2jGN9cm0ma+zW0DKtr3N0s92UWN8oNmk34nfbhdZ34d1NJmGHxEbk2jHtm6ZtMXU73tlDmhobbW7gCCHDquvcLoOzKa1HmL01XnW9Z8wLHecw9tS7pObGcw4uc27ToOLiNB/MEuo0b3Wu08ov0qFY+z8o0OT6tnlbOaiRz3xylltMosBewaBxvqpcbCEHHQWSazIsDOyalxjzaeR3XY7AHtZzgu9xaw2dkc4Gxa2S2Um+lr3voq3EWZN5bPezaWXfWmlnt97dhlnxSFjzG6RgeG5i2+oFwLkdpcAOu+ixVU2s0tRk7YJ6Les+YbisM+bmnh+Q2cNQ5p/ma4AjceHAr2yqdeWktorthZnovYY6jHIGODXSAXfkvZxZn8AvAyh3YTdexonJZpd/h25bTGV9cXk33ePZnsM9XiMcbmte7pOvlaA5ziBvIa0E2HXZYxrlJZozlZGLyZjpsYp5GucyeFzWDM8h7TlGpu/Xo7jv6ivZU2RaTi9Z5G6uSzUlqPtHisUrsrHdItzAFrmlzd2ZuYDM3dqLjUdaSqlFZtCNsZPJMwy7QUzWucZmEMJDst3WIALtGg7g4XPC+qyVFjaWW0xeIrSbz2CfaGmYxshmbkcAQRdwsTa5yg2FwRc8QQiw9jeilrDxFaWk3qNx1XGI+dL2iPLmz3GW1r3zbrW4qPQlpaOWsk046OlnqMVJicUji1rukGh2VzXMdlOgcA8Alt9LjReyrlFZsxjbGTyT1mvLtDTNaXmZpa0kEtu61rX7kHQXFzuCzWHsbyyMXiK0s8zHje0EcFKakEPBHvdtQ8kdEXHDrPBe04eVlnF7O0xuxEa6uM29hv4fWNljD2kEHiARrx3qKcHF5MmhNSWaI1tPVysrqSJksjGTlwe0EcMu64uN/BXMPCLpnJrWiniJzV0Ip5J7SRT4pCx/NukYHhuYtJ6VrgXI7SQB130VVVTks0tRadsIvRb1nzDcVhnzc08PyGzhqHNP8AM1wBG48OBSyqdeWktorthZnovYeBjUOZrc/duysOV2RzhfRslspOh0vwPUveJnk3ls97Np5x0M0s9vvbsNKDaSN1Y+lB7hoF7HV5Ju0dgHHrPYs3h5KpWdvkRxxMXa6+zzFLWtiNXLJUCVjXA5W680MoGXTiTwH+6Sg5KEVHJ+feexmoucnLNeXcfMK2oikphUSODB8rR1mXJyhxt1AC+6/jsvbMNONmhFZnleKhKvTk8jo1eKwxNa+R4a19srjfKb6jW1tVFGqcm0lrRLK2EUm3tOfjG0kcFRDATrJmLyQbNaGOI3cS4N69L3tcKWrDSnXKfYRW4mNdkYPrOlVYjHGWtc45nAlrWtc95A3kMYCbDrsoY1yks0TSsjHUzNS1LJGCSNwexwuHA3BXkouLye09jJSWcXmjKsTIIAgCAIAgIVtO0nFaENdlOWSxte2juC2GHaWGsz7jXYhN4qvLvOpHgDYW1Mz3GWaZjs73ADQN0a1o0A0HoHUoXe5uMUskieOHUNKT1tnM2NoY/wCGwT5GuljbM6Nx3hxLm+prR5gpsXOXHyhnqeRBg4ReHjPLWszDs7E12ByF2pfHUOeTqS7M/pE9fRab9iyvbWMWXU16GOHSeCefWn6mlLIX0+EPfq7n4hc77B1hr2gAqRJKy5LZkyKTcq6G9ukjq4c6R+LVhBYHRxxMbnBNmkBxDbEaX1PjCgsUVhod7ZYrcpYqzuSObtLh7qWlbHJIHsnrg+UhuRoa7pFti46Xbm3qbD2K2xuKyahq/ZDiK3VWlJ5qU83+idmhj54T5ffAwx5te5Lg6xG7eL+nrWt05aOh1Z5mz0I6WnlryyI9ybd5fayfmVnH9L4Iq8H9D4s7GNn4Edc8f4En/ZQVf3bmWLereiG7PxujrJsOt72JxOOoMbZ7R97mB95bC9qVUb+vLLx2fs11CcbpUZas8/Db55G3sVEHjEYy4sDp5QXA2Lb5hcHgRvv2KPFvJ1PuRJg1pK1f/pmtizmluGiEWp2VULI3O7qSzgM9uDdDrxvewFr51Z526XOcXn3dxhbllUo81SWXf3+9vn1aqMfxuI2FxSk37cz239BIUMW+SP8AyJpJcsX+PqfcLb/3tXAXGaKG9vqgX8a8s+Wr3s9q+Zs3I4e0LWChijgu6CKoY0SONzI7M7OW23jMXdLiQbaC6s0OTucp7XHZ2Fa9RVMYw5qktfb2nfqmGHFWzvuY5acxtsC4hzXB5GVoJsRfXrNuq9WL08NoLanmWpLQxOm9jjl6kbxSjlhoGseMgqa7MWO+Sx13Na8A6asDiO3rVyucZ3ZrXow/JTthKFKUtWlP8dn4zJlNg8r6qCodIwCASAMawguztym7i86aA7uC16ujGuUEtuX48DYOmUrYzb2Z/nxOXsJGBLiBAHfcg3cA51h4hc+lTYxvRr/xRDgktK3/ACZp7HRD+ET6DUVF+3oka+YAeZSYpvlUfAjwkVySXic+pkccNw2O4yyTxh19WkBxsHDiONuxSxS4+19iZFJvk9S7WiYOwiV1XHUvlZaNj25GsIzB3W4vPGx3cFQ42KqcEtvvsNg6pO1Tb2Z/nxOVsJE3m63Qa1UwOnABth4tT6VNjG9KH+KIMEllZ/kzhsP/AIbPj/8AkhWn8/77Cp/9f7+osel7hv1R6lqJbWblbCI7W/GWHfWf/ir2G+Xs8ChifmKvEzVMY/jkRsLikJHjzvbf0EheRb5I/wDI9kly1f4+rPOHNBxWubewdDFcjT5AF/xSz5at97FfzNi7katBNNROgpapjJqcva2Cdu9rr9AOb/zpfV2ts5xhepWVvKWWtefvyI4SnQ412rOOep+Wfv7nQwn42rPJw/lCis+WhvZNV8zPcjQ2caAMVAFgJpd3icpcR/5bkRYb/wBv8mYX/wDl77IfqBer53x9DF/I+Bn2y+LKf61P6ljhfmJeJJi/l470buO/GuH+Ko/TWFPy9nh5mV/zNXj5Gvg7pH4nXEFgcwRMbnBdZtibNs4aEi57SFlaoxw9a7czGpylibO7I7mzeEuponMdIJC6R77huUDMbkAXOl7nfxVa+1WSTSy1ZFmip1xabz1t/c6yhJwgCAIAgCA4mIbP87VR1XOua6IWY0NaW6gg3vqb3PEKxC/RrdeW0rzw+lYrM9a2HVrIS+NzAcuYEXte19DYFQxeTTJpLNNGpgOFClgbA1xe1l8pIAOpLtbdpKzut42bm1tMKKlVBQWxGh7WAI5II5SynlcS6MNu4X7psb79Fp4ix3mxCl5Tm1NrOS6/2iLkyScIvKL6v0/9GptRRjnsOhjAGScODRwZGAT5gLDzhZ4ef8bJS61+WR4mvOVUY9T/AAjfxPZ8vqBVQSmCYNyuOUPa9vU9hI6hrfgOoKKu/KHFzWaJbMPnPjIPKX3MlVs+yWnfBM58nOHM55sHZrAAsAFm2AAAA4a3ub+RxEoTU4rLI9nh4zg4TeeYwfB3xZedqHz5BljzNDQ0brm2rnWFsxO6/WUtujLmxyz2iqmUOdLPLZ79T5gOAimL8sr3Mc5xYw2DWZiHO3d0dBqd3C1zddfxuWa1imjis8nq8szZxTD3SmMiQx828PFmtNyAQL5uGp3LGuxQz1Z5kllbnlryyPX8MaJnzt0lfG1l7XADS4g269RfX5IXnGPRUHsTzHFrTc1tayOZh2yzYhUN517m1Idzlw0EF1wS0gad0evgpp4pycXlzdhDDCqCks+dt8TS9pPvMUZqZS+B4dC/KLMsb2DNx4akncLaaGTlv83LRWTWvv8AEi5D/CMdN5xer/h1I8AtUsqede5zIxHZwBu3eS478xJJv+Chd+dbhlqbzJ1h8rFZnrSyPUGBZaqWp5xxMzQ1zbC1gLNykagi2/x+bx351qGWw9jRlY7M9px27Cj2MaY1Ermtdmh0AEZuTfKO6Jud54m1rlWOXPjNNRXf3lbkC4vi3J93cYn4Rz9Y9jKiojlp4mNllDrOlLyZG9EaBrdd2nSA0yr1W6FSbimpPUuzLV7/ANnjq4y5pSacUs3256/x69xkocNkn9l0FXIZ44+aLJbBrwXAusT4Q6J46HXQ2Xk7I16F1aybz1HsKpWadNrzSy1nZw7CZWlvPVLphH3AyBnAtBksSXkAniBxtexFedsXnoxyz96uws11TWWnLPLw+/aMHwP2OZi2QuM73Pddo0c7UkW4diW3cZo5rYshVRxelk9rz8THhuzohpX0rZXFr83SLRmGbR27Q9n+69sxGnYrGthjXh1Ct1p6n6mM7KxuoxRve5zWG8b7APaQSQQRpcXI3biveVSVvGpbdp5yWLq4pvUthtUGFytLXTVDpiwHJ0AwAkZczgDdzrEjfbU6X1WM7YvVGOWZnCqayc5Z5eB5wfA/Y7JWtlc7nXueS5ouHOsCRa2mg0S2/jGm1sWQqo4tSSe15mtDsqxtE6hMjnRuvlJAzN6Wfhoelqs3im7lblrMFhIql056vbOthdGYowx0jpXcXusCdANANALAaD8SSTBZNTlmlkT1wcI5N5nPxbZ/n6iKoMrmuh1jAa0jW1819Te3Ypa79CDhlt2kVmH05xnns2GWTBb1gq+cOZrObDbDLluSe29ydV4rsquLy68z10LjeNz15ZGNmz4FRNUc44mdmR7bCwFsrcp33FhrrfXzeu/+EYZbDxYdKyU89pjpNniI4YppudZTua6MZMriW3DOcdmNw2/AC9he+t/ZYhaUpRWTe3x25GMcO9GMZvNR2eGzP2jLJgA9lmqbK9uZrQ9gsA/Ibtu7eBoLgb7WOhIPiv8A6XFte2ZPD/1eMT9oYVs+ITOc7nioc50gIA1de+W24anTVLL3PR1ZaIqw6hpa+dtMFBsu1lK+lfLJIx7S0XsMjbkjKALXBcTc3vYcAAsp4puxWJZMxhhVGt1t5pmKfZUy07Keaoe9sZbkLWtYQG6C51ubaXOmt7X1XqxSjNzhHLMxlhHOtQnLPL0NzGMA56SCRsskT4MwDm2JIcA13dDfYb+0rCq/QUotZp+hJbh+MlGSeTXqY67Z0mcVMEpglyhrzlEjXtFrZ2kjXQa34BewxH8NCazX2yPJ4f8AnxkHk/vmdSgpObaQXue5xzPc613GwG4AAAAAADgPOoZz0nsyJoQ0VtzNlYGYQBAEAQBAEAQBAEBiFM3PzmUZ8uXNxte9h1C+um+w6llpPLR6jHRWel1mVYmQQBAEAQBAEAQBAEAQGlVYXFI8SOb74BYPaXMfbqzMINuy6kjbKK0U9RHKqMnpNazYpqZkbcrGhouSbcSd5PWTxJWMpOTzZlGKiskZViZBAEAQBAEAQBAEAQBAEAQBAEAQBAEAQBAEAQBAEAQBAEAQBAEAQBAEAQBAEAQBAEAQBAEAQBAEAQBAEAQBAEAQBAEAQBAEAQBAEAQBAEAQBAEAQBAEAQBAEAQBAEAQBAEAQBAEAQBAEAQBAEAQBAEAQBAEAQBAEAQBAEAQBAEAQBAEAQBAEAQ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930275"/>
            <a:ext cx="115887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79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4775" y="609600"/>
            <a:ext cx="8226425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Education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Clr>
                <a:srgbClr val="0070C0"/>
              </a:buClr>
            </a:pPr>
            <a:endParaRPr lang="en-US" dirty="0"/>
          </a:p>
          <a:p>
            <a:endParaRPr lang="en-US" dirty="0"/>
          </a:p>
        </p:txBody>
      </p:sp>
      <p:sp>
        <p:nvSpPr>
          <p:cNvPr id="4" name="AutoShape 4" descr="data:image/jpeg;base64,/9j/4AAQSkZJRgABAQAAAQABAAD/2wCEAAkGBxQTERUSExQTFBUVFxgbFhgYGBoYGBohHhkaFxgdFhcYHCggICAlHhgXITEhJSkrLy8uGB8zODMsNygtLisBCgoKDg0OGxAQGzckICQsMDg0OC80NDQ4NDQvOC8sMCwvLCwsLCw1NDQ0LDQsLCwsLCwsNC8sLywsLCwsLCwsLP/AABEIAJQBVQMBEQACEQEDEQH/xAAcAAEAAgMBAQEAAAAAAAAAAAAABgcDBAUCAQj/xABPEAABAwIDAwUIEAUCAwkAAAABAAIDBBEFEiEGMUEHEyJRYTI0UnFzgZGxFBYXIzM1QlNUcoOSobKz0RVigpPCQ8HS8PEkJSY2Y6LE4eL/xAAaAQEAAgMBAAAAAAAAAAAAAAAAAwQCBQYB/8QAOREAAgIAAgQMBgEFAQADAAAAAAECAwQREiExcQUTFDIzQVFhgbHB8BU0UpGh0SIjQnLh8UMkRWL/2gAMAwEAAhEDEQA/ALxQBAEAQBAEAQBAEAQBAEAQBAEAQBAEAQBAEAQBAEAQBAEAQBAEAQBAEAQBAEAQBAEAQBAEAQBAEAQBAEAQBAEAQBAEAQBAEAQBAEAQBAEAQBAEAQBAEAQBAEAQBAEAQBAEAQBAEAQBAEAQBAEAQFX7Tbb1UNXNEwx5WOs27LncDvW4w+CqnWpPazR4rhC2u2UI5ZI5nuiVvhR/cH7qf4dT3kHxS/uHuiVvhR/cH7p8Op7x8Uv7h7olb4Uf3B+6fDqe8fFL+4e6JW+FH9wfunw6nvHxS/uHuiVvhR/cH7p8Op7x8Uv7h7olb4Uf3B+6fDqe8fFL+4e6JW+FH9wfunw6nvHxS/uHuiVvhR/cH7p8Op7x8Uv7h7olb4Uf3B+6fDqe8fFL+4tPZ6rdLSwyvtmfG1zrCwuRc2C0t0FCyUV1M31E3OuMn1o4fKHjc1LFG+FwaXPIN2h2mUnirGBohbJqXYVcfiJ0wTh2kE90Gu+cZ/bb+y2Xw+js/Jqvid/d9h7oNd84z+239k+H0dn5HxO/u+w90Gu+cZ/bb+yfD6Oz8j4nf3fYe6DXfOM/tt/ZPh9HZ+R8Tv7vse4uUStG90bvGwf4kI+DqX2nq4UvXYdrDeVA6CogFuLoj/g7/iVezgz6Jff36Fmvhf64/b9f7J3g+Mw1LM8Lw8DeNzm/WadQtbbTOp5TRtar4WrODzN9REpXm321VTS1Qjhe1rTE11i0HUucDqfEFtMFha7a9KS15mox+MtpsUYdhG/dBrvnGf22/srfw+js/JS+J3932LF2JqKmWDnqlwPOaxtDQ2zeDjYfK9VutarFxqhPRr6tpucHK2denZ17CRKqWwgCA5u0dW6KlmlYbOZG4tNr6gdRUtEFOyMXsbIr5uFcpLakVV7oNd84z+239luvh9HZ+TQfE7+77E22AxGsqQ6ad45oXawBjRmPE3tuG7tPiWvxtdNX8YLWbPA23XLTnsJiqBsQgCA4u2OIPp6KWaIgPbksSAd72tOh7CVYwtcbLVGWz/RWxlsqqXOO1ZeZWXug13zjP7bf2W4+H0dn5NJ8Tv7vsPdBrvnGf22/svPh9HZ+R8Tv7vsPdBrvnGf22/snw+js/I+J3932LA5PsYlqqZ8kxDnCVzRYAaBjDuHa4rWY2mNVijHs/ZtsBfO6tyn2/ok6pl4IAgCAIAgIdW00Lp5nuoY8rXe+VE7wyM6C5bcOJ6tBbTeFfhKagkp7ktvoUJxg5tutd7epepyKzHMKaQxlI2dxNve4gBfdYF1ifMNVPCjFNZueW9laeIwaejGGb7ke8YgwyFjfZNNzUrhfmo3OL2jgXZXBo8XouvKpYqbfFyzXaz2+OEglxkcm+pf6MFXsHTSZPY1SWmVmeNsliHj+U6HTS+8jiso4+2OfGR2bcjCfBtU8uLllnszIrjey1TS3MkZLB8tnSZ5zvHnAV6nFVW816zX3YK6nXJau1HFVgqBAEAQBAXxsh3jTeSZ6lzOJ6aW9nXYXoYbkRrle73h8qfylXODOfLcUeFujjvKsW6OfCAIAgCAIDaw3EJIJBLE4te3iOPWCOIPUsLK42R0ZLUSVWyqlpResu3ZXHm1kAkHReOjI3wXdnYd4P7Fc7iaHTPRezqOpwuIjfDSXiV3yr9/N8iz8z1teDehe/wDRpuFumW79nN2I2f8AZdQA4e9R2dIevqb/AFW9AKlxmI4mGra9hBgcNx1mvYtpdzRYWGgG5c6dQfUAQBAcfbHvGp8k71KfC9NHeV8V0M9zKc2awV1XUNhbcDe93gtG8+PgO0hb/EXKmDkzm8Lh3fYorZ1l60dM2JjY2ANYwANHUAublJybk9rOqjFRiorYjMsTIIAgI3yi/Fs/2f6rFbwPTx8fJlLhH5aXh5opNdEcuEAQFtcknecnl3fpxrR8J9Kt3qzoeCehe/0RNlrjaBAEAQBAEBTm38tTJVyNcJXRRutGMpyDQaiwsTqdd632CVca01lmzneEOOna1r0VsGBxtoqf2dKAZpLtpGO9DpCOocP/ANAhc3fZxMdi5369+goSw9XHy5z5q9ffqRapqHSPc97i5zjdxO8lXYxUVkthrpzlOTlLaSeV5kwiJ4JD6WpLQ4GxAcM+h3jpFvoVNJRxTXVKJsG3LBxktsZEo2a2tlnpybCSaAXkj4zR8XM6njq3Hd8oZaWIwka59iex9j/Xvq138LjZWV9so7V2rtXf769XnEtkqWviFTRObG53AaMJ4h7R3DvF6De69rxdtEtC3WY24KnER4yrUyt8RoJIJDFKwseOB9YO4jtC29dkbI6UXmjSW1TqlozWTNZZkYQBAXxsh3jTeSZ6lzOJ6aW9nXYXoYbkRrle73h8qfylXODOfLcUeFujjvKsW6OfCAID5dD3I+oeBAEBLOTTEzFWtjv0ZgWHquLuYfHe4/qKo8IV6dWfWjY8GWuF2j1M2+U+Bz8QjYwFznRRhoG8kveAFhwfJRobezN+hLwnFyxEYra0vUsLZfBG0lO2IWLt8jvCcd/mG4dgC1WIvd03I2+GoVNagjrqAsBAEAQHI2tYTRVAAJJjcABqTpoAFPhnlbFvtIMUm6ZJdhq7FbPCjpwHW519nSnt4NB6m39JJ4rPF4jjp5rYthHg8MqK8ut7SQqqWwgCAICN8ovxbP8AZ/qsVvA9PHx8mUuEflpeHmik10Ry4QBAW1ySd5yeXd+nGtHwn0q3erOh4J6F7/RE2WuNoEAQBAEAQFdHFa2TFX00c5ZE193dFhDWAAu1c09dh2uC2vFUxwyslHX47TUO6+WKdcZZJbthzsX5QXOneBDBLADZokbckDS9721Ou7cVLVwelBNtqXcQXcJvTaUU495rtxfDJ9JqR1O4/KhPRHbYW/KVnxOKr5k89/v1MFfhLOfDR3e/Q7UGBQvw+piopxPzj43NDiGuaQ5ujr2sSBpcBV3fON8ZWxyyzLUcPCWHlCmWeeRDKF8+H1Uckkb2OadWkWzN3OAO46cRcXsthNQxFbUXmayvjMLapSWRI62u/h1eXx9OkqmiQsHclrt5bwuDcjsICqQr5TTk9Uo6i7O3kt+a1wlr/wCHcxiOGcRwVDs0cwvR1Q3gn/Teevda/dDf0hdVqnOvOcNq5y9fezcW7o12ZQs2Pmy9Pe3eVtjeESUsxhlFiNQRucODmnq/6Lb03RtjpRNFfRKmejI0FKQhAXxsh3jTeSZ6lzOJ6aW9nXYXoYbkRrle73h8qfylXODOfLcUeFujjvKsW6OfCAy0nwjPrN9YWM+azOvnrefokxjqHoXK5s7HJFW8qGARwujniaGCQlr2jQXtcOA4XF7+Idq3PB18ppwlryNFwphowysjqz2kDWzNQEBu4JJlqYHD5MsZ9Dwo7lnXJdzJsO8rYvvRdhwRprvZbrEtiayMdRu4ud47OAHnXO8c1Txa7c2dRxCd3GvsyR11AThAEAQBAEAQBAEAQBARvlF+LZ/s/wBVit4Hp4+Pkylwj8tLw80UmuiOXCAIC2uSTvOTy7v041o+E+lW71Z0PBPQvf6Imy1xtAgCAIAgCArfa1/sRlU/dNWyljesRtADj5zcf1NPBbbCrjnBdUF+TT4yXERnLrm/wit1tzRBASjC22wisd4UsLfQ5rv91Ss+agu5mxq1YOx969DVw/aqZjeamDamHjHL0vuvOrT1b7dSznhYN6Uf4vtRHXjZxWjP+UexklrqBmIUERo2uzUznN5t7ukGkXLWu3Ot0bX4DrVSFjw9z43+7rXn+y9ZWsVQnT/b2+X6OZspOJWSYXUXaH3MJcCDHINbWOovvtpxHylLiY6DWIh1be9e/eogwktOLw1nXs7n796zo0B9nwvw+qOWrp83MvdvOXQtceO6x6xZ2pF1FP8AoSV1fMlt9++wmh/8iDot58dj9++sgVRA5j3MeC1zSQ4HeCNCtnGSks1sNPKLi3F7UY1kYl8bId403kmepcziemlvZ12F6GG5Ea5Xu94fKn8pVzgzny3FHhbo47yrFujnwgMtJ8Iz6zfWFjPmszr563l7YztFT0pa2eTIXAloyvde2nyWlc1Vh7LVnBZnV3YmqnnvIq3brakVj2tjBEUd7X3uJ3uI4DSwHj67DdYPC8Sm5bWaHH4xXtKOxEWV014QG9gMOeqgaPlSxj/3C6iueVcn3Mmw6ztiu9H6CXLnXhAEAQBAEAQBAEAQBAEBG+UX4tn+z/VYreB6ePj5MpcI/LS8PNFJrojlwgCAtrkk7zk8u79ONaPhPpVu9WdDwT0L3+iJstcbQIAgCAIAgK22xr6CapdHU+yWPi6Gdlizwu518LwVtsLDEQr0q8mmabGWYadmhbmmuv3+jhHZenl71roHk7mS3id4hfUnzBWeVWQ6St+Gsqcjqn0Vi8dXv7HMxPZiqg1khfl8JvTb4yW3t57KavE1Wc2RBbg7q+dE6rxkwRv/AK1UT5g0j1xqFfyxb7o+/MsP+GBXfL35ETV41pLNjpnexq9jXOa4RNlaQSCDGS64I8yo4qK4ytvty+5ssFJ8VYk+rP7GxR4nFX5GTuEFY23M1IFg8juRIBxvax691txwnVLD5uGuHWv0Z13QxOSnqmtj/Zl28ppYZoK4Dm5HgZ7bhIzQkHiHDd1hpvvXmClGcJVPWvRmWPjOucblqfXvR420p21NPFicQtmAZO0cHDognxHo34gsXuEk6puiXh799Z5jYK6tYiPj7/H2IStiakvjZDvGm8kz1LmcT00t7OuwvQw3IjXK93vD5U/lKucGc+W4o8LdHHeVYt0c+EBlpPhGfWb6wsZ81mdfPW8nXK/8NB9R35gtbwXzZbza8L86JAFtDThAEBNOS7CTJVGcjoQg2PW5wIA8wJPZ0eta7hG3Rr0Ot+RtOC6XKzTexeZbi0Z0IQBAEAQBAEAQBAEAQBARvlF+LZ/s/wBVit4Hp4+Pkylwj8tLw80UmuiOXCAIC2uSTvOTy7v041o+E+lW71Z0PBPQvf6Imy1xtAgCAIAgCAovbf4wqPr/AOIXSYPoInLY/wCYkcNWSmdDDcbqIPgZpGDqBu37hu38FFZRXZzlmT14m2vmyJ7iO0cbKWkFXTsnE7HPfYNaW6izmtta5DjuI4rV14eTsnxUsstRuLcVCNUONjnpazl+1mirNaGo5uT5mW/oF+l5xmU/Kb6emjmu1e8vIr8kw9+uiWT7H7z8z3sns/PT1FRHNGWh9LM0O3sdcs3OGnm39i8xOIrshGUHskj3B4ayqyUZrbFkCWzNOWHs052J0UtHM/3yEsdE86nc4DN121BO+zlqsQlhrVZFantN1hm8XQ6pvWtjNXYYlstRhlQC0TBwyng8DW3jbqD/ACtss8ZrjG+HV5GGBzjOWHs6yG1tK6KR8T+6Y4tPjBtothCSnFSXWauyDhJxfUXlsh3jTeSZ6lzeJ6aW9nV4XoYbkRrle73h8qfylXODOfLcUeFujjvKsW6OfCAy0nwjPrN9YWM+azOvnreTrlf+Gg+o78wWt4L5st5teF+dEgC2hpwgO3s5svPVuGRpbHfpSuHRHXl8I9g89lWvxUKVr29hbw2DsverUu0ufBcKjpoWwxCzW7yd7jxc49Z/+twXP22ytk5SOlppjVBQibyjJQgNXFK9kEL5pDZrBc9vUB2k2A8azrrdklGPWYWWRri5S2I5exWIvqKUTSd0+SQ24AZyAB2AWHmU2LrVdmiupIgwdrtq031tneVYtBAEAQEb272g9iUxyn32S7Y+zTpO/pv6SFbweH46zXsW39FPG4nia9W17P2SGDuW+IepVXtLa2HteHoQEb5Rfi2f7P8AVYreB6ePj5MpcI/LS8PNFJrojlwgCAtrkk7zk8u79ONaPhPpVu9WdDwT0L3+iJstcbQIAgCAIAgKL23+MKj6/wDiF0mD6CJy2P8AmJHDVkphD0lPKH0J4YBugp4mW7bE+rKqWB1wc+1tmw4R1TjBdUURYFXTXp5Ficnm0k8j3wTPMkbYnvu7V4sWiwde5HSO+/DVanHYaEUpxWTzN1wdirJtwm81kcTENl2yRmooHmeId1H/AK0fYW8fX496swxTjLQuWT7eplW3BqceMoea7OtH3k3derdFewmhkZ+Ad/iV5j1/TUuxocGv+q49qZvz1RqaePEGD/tVG5gqBuL2g3DyB4jfsz8AFGoqqbpfNls/XvuJ5TdsFfHnw2+/fWafKVTNFU2dncVEbXg9ZAyn8Mh86k4Pk+LcHtiyHhOC4xTWySLL2Q7xpvJM9S0+J6aW9m8wvQw3IjXK93vD5U/lKucGc+W4o8LdHHeVYt0c+EBlpPhGfWb6wsZ81mdfPW8vXGtnKeqc107C4tBDek5uh1+SQubqxFlSygzq7sNXc05rPI53tAoPmT/ck/4lLy+/t/CIfh2H+n8s26PZGiiN208ZP815PzkqOeLultl6eRJDB0Q2RXn5nbAtoFXLJ9QBAEBU/KbtDzsvsaM+9xHp2+U/db+nUeMnqC3fB+H0I8ZLa/L/AGaDhPE6cuLjsW3f/ol3Jn8Xx/Wk/OVR4Q6d+BseDfl14kqVIvBAEBjnmaxrnuIa1oJcTuAAuSV6k28keNqKzZRO1WNuq6h8puG7o2+C0bvOd57Sulw1Cpgo9fWcrisQ77NLq6i94O5b4h6lzT2nVLYe14ehARvlF+LZ/s/1WK3genj4+TKXCPy0vDzRSa6I5cIAgLa5JO85PLu/TjWj4T6VbvVnQ8E9C9/oibLXG0CAIAgCAICrNpzhz6uZswqYpQ7pSMs5hNhqWm58wC3OH5Sqk4ZNdho8VyWVrU80+05g2Sil71rYJSdzJLxP8wNyfQFNyuUOkg1u1lfkMJ9FYnv1HzDdj6plXA2WFwZzrczhZzbA3N3NuBcA77L2zGVSqk4y15CrA3RujpR1ZnN2uq+drah/DnC0eJvQH4NU2FhoUxXd56yDGT075Pv8tRyFOVSWbAdEVkvgUsn46/4KjjdehHtkvf5Nlwfq4yfZF+/wRzDcQkgkEkTyx44jj2EbiOwq3ZXGyOjJZoo1WzqlpQeTLB2Vqaesq4qkBsFUzMZGDuJgWOaXM6na3PHfe+9arExsprcHri9ncbnCzqvsVi1TW3vI9gGIex8Sex/wckkkUjTus5xAuD1G3mv1q1dXxmHTW1JNFSi3isU09jbTOtt9h5joqcHU08r4Qf5SC6O/9DGee6hwVmldLLrWfj1/lsn4Qr0aI5/2vLw6vwkTnZDvGm8kz1LW4nppb2bXC9DDciNcr3e8PlT+Uq5wZz5bijwt0cd5Vi3Rz4QGWk+EZ9ZvrCxnzWZ189bz9FrlDsggCAIAgCAjm3O0HsSnJaffZLtj7Ot39IPpIVvB4fjrNexbf0U8bieJrzW17P2UkTfU6rojl28y5uTP4vj+tJ+crn+EOnfgdNwb8uvElSpF4IAgK45Utod1HGep0xHpaz1OP9PWVtuDsP8A+svD9mm4UxOS4qPj+itStuaRH6Og7lviHqXJvadmth7Xh6EBG+UX4tn+z/VYreB6ePj5MpcI/LS8PNFJrojlwgCAtrkk7zk8u79ONaPhPpVu9WdDwT0L3+iJVU4nFG7I54zAXIALiBwLg0Gw36nqVGNcpLNI2MrIp5NmzDM17Q5jg5rhcOBBBHWCFi008mZJprNHteHoQBAEBRe2/wAYVH1/8QukwfQROWx/zEjhqyUya8nVfKx073SSGGCB7ywuJbf5Nm7twdu6lrsdXFqKS1tm24OsmnJt/wAYo1RtdHNpWUkMxO+RnvcnpG/0hZ8klDoptdz1oj5dCzpoJ961MHCKCo73qjA8/wCnUCw7AJBoPS4px19fSRzXav1/wcRhrejnk+x/v/p1KTBJqKgr3SNF5GxtaWkOBbcguBHDp8bblDK+F91aj1Z+/wAE8MPPD4exy68tnvvIAtoaYkGwLL4jTj+Zx9DHH/ZVca8qJe+su8HrPER99R19oIWV8ctRE0NqKdzhMwf6jASGyN7QBr4vq3r0SeHahLmy2dz7Pf7LWIjHEqU4L+Udveu33+jtbX1PP4NHMe6dzTnfW7l343VfCx0MU47yzjJcZg1LcSfZDvGm8kz1KniemlvZewvQw3IjXK93vD5U/lKucGc+W4o8LdHHeVYt0c+EBlpPhGfWb6wsZ81mdfPW8/Ra5Q7IIAgCAIDxPM1jXPcQ1rQS4ncABckr1Jt5I8bSWbKJ2qxt1XUOlNwwdGNvU0bvOd58fYukw1CprUevrOVxeId9jl1dRyFYKpc3Jn8Xx/Wk/OVz/CHTvwOn4N+XXiSpUi8EBytpsabSU7pjYncxvhOO4eLiewFTYel3TUUQYm9U1ubKIqZ3SPc95LnOJLieJOpXSxiorJbDk5Scm5S2sxFZHiP0dB3LfEPUuTe07NbD2vD0ICN8ovxbP9n+qxW8D08fHyZS4R+Wl4eaKTXRHLhAEBbXJJ3nJ5d36ca0fCfSrd6s6HgnoXv9EYqhkpYea5zOGVbpsrntcJRJHY2Z3T8vcNdoW2G5excU/wCWzOOWzZk+3q7X295lJSaeht/lnt25rs68ti613ElwO2eoyfB87p1Zsjedy/1b/wCbPxuql2eUc9uX/PfZkW6cs5ZbM/8AvvtzOsoCcIAgCA5VVs3SyPL3wRuc43JI1PjU0cRbFZKWoglhqpPOUU2YvalRfRovQsuVXfUzHklH0I2KfAKZjHsZCxrZAA8AaOAvYH0n0rCV9kmm3sM44euKaUdTNf2pUX0aL0LPlV31Mw5JR9CHtSovo0XoTlV31Mcko+hHQw/D4oGZImNY297Ddfj6lFOyU3nJ5k0K4wWUVkaU+zNI9xc6niJO85QL+hSLE2pZKTI5YWmTzcUZKLZ+mheJIoY2PF7OA110K8nfZNZSlmj2GHqg84xSZ9ocBp4X85FCxjrEXAsbHeCvJ32TWUnmhCiuDzjHJmZuFwiIQ81GYhuYWgt35u5Om83XnGz0tLPWZcVDR0MtXYbMMTWNDWtDWtFgAAAB1ADcsG23mzNJJZI18RwyKcBs0bZA03AcL2O5ZQsnB5xeRhZVCxZSWZoe1Ki+jRehS8qu+pkXJKPoQ9qVF9Gi9Ccqu+pjklH0I+t2UowbiniuOxOVXfUz1YSlf2o7KrlgIAgCAIDDWUrJWGORocx29p3HjqsoycXnHaYyipLKWw5ftSovo0XoU3KrvqZBySj6EPalRfRovQnKrvqY5JR9COlQ0UcLBHEwMYL2aN2upUM5ym85PNk8IRgsorJGwsTIIDSxLCYZ8vPRtky3y5tbX329AUkLZ1815EdlULOeszS9qVF9Gi9Ck5Vd9TIuSUfQh7UqL6NF6E5Vd9THJKPoR2QLaKuWT6gCAwVtIyVhjkaHsda7TuNiCPxAWUZyg84vJmM4RmtGSzRzPalRfRovQpuVXfUyDklH0Ie1Ki+jRehOVXfUxySj6EPalRfRovQnKrvqY5JR9COhh2HRQNLIWNjaTchugvYC/oA9CinZKbzk8yauuNayisjzU4ZE92dzBmIALgS0kDcHFpFxv0PWkbJRWSYlXFvNo2YIWsaGMaGtaLBoAAA6gAsW23mzJJJZI9rw9CAIAgIjjtRK3EqWFssjY5g4vaCLdEG1ja43BXqYxeHnJrWihdKSxEIp6nn+DJhOMPZXVFJNJnjjYJGSPygtHQu15AAIGfeddF5ZTGVMbIrJt5Htd0o3yqk9SWeZ2Isep3PjjbMwvlF2AfKGuo9Bt120Vd0WJOTWpFlX1tqKet7D7PjkDHljpAC0hrjZ2RpO5r5AMrSbjQkHVFTNrNL3u2h3QTyb979hix55vT2qGwe/x3B3yi9ubA36kj18FlStUv456n4d5jc+b/LLWvHuNyrxCOMta93SdfK1oc55tvIY0FxA4m2ijjXKWtEkrIx1M9RV0bo+eD2mOxOe4DQBvuTutY3vusV44SUtFrWFZFx0k9Rq0+O073Oa2QZmMzkEOacvhAOAu3Uai+9Zyosik2jGN9cm0ma+zW0DKtr3N0s92UWN8oNmk34nfbhdZ34d1NJmGHxEbk2jHtm6ZtMXU73tlDmhobbW7gCCHDquvcLoOzKa1HmL01XnW9Z8wLHecw9tS7pObGcw4uc27ToOLiNB/MEuo0b3Wu08ov0qFY+z8o0OT6tnlbOaiRz3xylltMosBewaBxvqpcbCEHHQWSazIsDOyalxjzaeR3XY7AHtZzgu9xaw2dkc4Gxa2S2Um+lr3voq3EWZN5bPezaWXfWmlnt97dhlnxSFjzG6RgeG5i2+oFwLkdpcAOu+ixVU2s0tRk7YJ6Les+YbisM+bmnh+Q2cNQ5p/ma4AjceHAr2yqdeWktorthZnovYY6jHIGODXSAXfkvZxZn8AvAyh3YTdexonJZpd/h25bTGV9cXk33ePZnsM9XiMcbmte7pOvlaA5ziBvIa0E2HXZYxrlJZozlZGLyZjpsYp5GucyeFzWDM8h7TlGpu/Xo7jv6ivZU2RaTi9Z5G6uSzUlqPtHisUrsrHdItzAFrmlzd2ZuYDM3dqLjUdaSqlFZtCNsZPJMwy7QUzWucZmEMJDst3WIALtGg7g4XPC+qyVFjaWW0xeIrSbz2CfaGmYxshmbkcAQRdwsTa5yg2FwRc8QQiw9jeilrDxFaWk3qNx1XGI+dL2iPLmz3GW1r3zbrW4qPQlpaOWsk046OlnqMVJicUji1rukGh2VzXMdlOgcA8Alt9LjReyrlFZsxjbGTyT1mvLtDTNaXmZpa0kEtu61rX7kHQXFzuCzWHsbyyMXiK0s8zHje0EcFKakEPBHvdtQ8kdEXHDrPBe04eVlnF7O0xuxEa6uM29hv4fWNljD2kEHiARrx3qKcHF5MmhNSWaI1tPVysrqSJksjGTlwe0EcMu64uN/BXMPCLpnJrWiniJzV0Ip5J7SRT4pCx/NukYHhuYtJ6VrgXI7SQB130VVVTks0tRadsIvRb1nzDcVhnzc08PyGzhqHNP8AM1wBG48OBSyqdeWktorthZnovYeBjUOZrc/duysOV2RzhfRslspOh0vwPUveJnk3ls97Np5x0M0s9vvbsNKDaSN1Y+lB7hoF7HV5Ju0dgHHrPYs3h5KpWdvkRxxMXa6+zzFLWtiNXLJUCVjXA5W680MoGXTiTwH+6Sg5KEVHJ+feexmoucnLNeXcfMK2oikphUSODB8rR1mXJyhxt1AC+6/jsvbMNONmhFZnleKhKvTk8jo1eKwxNa+R4a19srjfKb6jW1tVFGqcm0lrRLK2EUm3tOfjG0kcFRDATrJmLyQbNaGOI3cS4N69L3tcKWrDSnXKfYRW4mNdkYPrOlVYjHGWtc45nAlrWtc95A3kMYCbDrsoY1yks0TSsjHUzNS1LJGCSNwexwuHA3BXkouLye09jJSWcXmjKsTIIAgCAIAgIVtO0nFaENdlOWSxte2juC2GHaWGsz7jXYhN4qvLvOpHgDYW1Mz3GWaZjs73ADQN0a1o0A0HoHUoXe5uMUskieOHUNKT1tnM2NoY/wCGwT5GuljbM6Nx3hxLm+prR5gpsXOXHyhnqeRBg4ReHjPLWszDs7E12ByF2pfHUOeTqS7M/pE9fRab9iyvbWMWXU16GOHSeCefWn6mlLIX0+EPfq7n4hc77B1hr2gAqRJKy5LZkyKTcq6G9ukjq4c6R+LVhBYHRxxMbnBNmkBxDbEaX1PjCgsUVhod7ZYrcpYqzuSObtLh7qWlbHJIHsnrg+UhuRoa7pFti46Xbm3qbD2K2xuKyahq/ZDiK3VWlJ5qU83+idmhj54T5ffAwx5te5Lg6xG7eL+nrWt05aOh1Z5mz0I6WnlryyI9ybd5fayfmVnH9L4Iq8H9D4s7GNn4Edc8f4En/ZQVf3bmWLereiG7PxujrJsOt72JxOOoMbZ7R97mB95bC9qVUb+vLLx2fs11CcbpUZas8/Db55G3sVEHjEYy4sDp5QXA2Lb5hcHgRvv2KPFvJ1PuRJg1pK1f/pmtizmluGiEWp2VULI3O7qSzgM9uDdDrxvewFr51Z526XOcXn3dxhbllUo81SWXf3+9vn1aqMfxuI2FxSk37cz239BIUMW+SP8AyJpJcsX+PqfcLb/3tXAXGaKG9vqgX8a8s+Wr3s9q+Zs3I4e0LWChijgu6CKoY0SONzI7M7OW23jMXdLiQbaC6s0OTucp7XHZ2Fa9RVMYw5qktfb2nfqmGHFWzvuY5acxtsC4hzXB5GVoJsRfXrNuq9WL08NoLanmWpLQxOm9jjl6kbxSjlhoGseMgqa7MWO+Sx13Na8A6asDiO3rVyucZ3ZrXow/JTthKFKUtWlP8dn4zJlNg8r6qCodIwCASAMawguztym7i86aA7uC16ujGuUEtuX48DYOmUrYzb2Z/nxOXsJGBLiBAHfcg3cA51h4hc+lTYxvRr/xRDgktK3/ACZp7HRD+ET6DUVF+3oka+YAeZSYpvlUfAjwkVySXic+pkccNw2O4yyTxh19WkBxsHDiONuxSxS4+19iZFJvk9S7WiYOwiV1XHUvlZaNj25GsIzB3W4vPGx3cFQ42KqcEtvvsNg6pO1Tb2Z/nxOVsJE3m63Qa1UwOnABth4tT6VNjG9KH+KIMEllZ/kzhsP/AIbPj/8AkhWn8/77Cp/9f7+osel7hv1R6lqJbWblbCI7W/GWHfWf/ir2G+Xs8ChifmKvEzVMY/jkRsLikJHjzvbf0EheRb5I/wDI9kly1f4+rPOHNBxWubewdDFcjT5AF/xSz5at97FfzNi7katBNNROgpapjJqcva2Cdu9rr9AOb/zpfV2ts5xhepWVvKWWtefvyI4SnQ412rOOep+Wfv7nQwn42rPJw/lCis+WhvZNV8zPcjQ2caAMVAFgJpd3icpcR/5bkRYb/wBv8mYX/wDl77IfqBer53x9DF/I+Bn2y+LKf61P6ljhfmJeJJi/l470buO/GuH+Ko/TWFPy9nh5mV/zNXj5Gvg7pH4nXEFgcwRMbnBdZtibNs4aEi57SFlaoxw9a7czGpylibO7I7mzeEuponMdIJC6R77huUDMbkAXOl7nfxVa+1WSTSy1ZFmip1xabz1t/c6yhJwgCAIAgCA4mIbP87VR1XOua6IWY0NaW6gg3vqb3PEKxC/RrdeW0rzw+lYrM9a2HVrIS+NzAcuYEXte19DYFQxeTTJpLNNGpgOFClgbA1xe1l8pIAOpLtbdpKzut42bm1tMKKlVBQWxGh7WAI5II5SynlcS6MNu4X7psb79Fp4ix3mxCl5Tm1NrOS6/2iLkyScIvKL6v0/9GptRRjnsOhjAGScODRwZGAT5gLDzhZ4ef8bJS61+WR4mvOVUY9T/AAjfxPZ8vqBVQSmCYNyuOUPa9vU9hI6hrfgOoKKu/KHFzWaJbMPnPjIPKX3MlVs+yWnfBM58nOHM55sHZrAAsAFm2AAAA4a3ub+RxEoTU4rLI9nh4zg4TeeYwfB3xZedqHz5BljzNDQ0brm2rnWFsxO6/WUtujLmxyz2iqmUOdLPLZ79T5gOAimL8sr3Mc5xYw2DWZiHO3d0dBqd3C1zddfxuWa1imjis8nq8szZxTD3SmMiQx828PFmtNyAQL5uGp3LGuxQz1Z5kllbnlryyPX8MaJnzt0lfG1l7XADS4g269RfX5IXnGPRUHsTzHFrTc1tayOZh2yzYhUN517m1Idzlw0EF1wS0gad0evgpp4pycXlzdhDDCqCks+dt8TS9pPvMUZqZS+B4dC/KLMsb2DNx4akncLaaGTlv83LRWTWvv8AEi5D/CMdN5xer/h1I8AtUsqede5zIxHZwBu3eS478xJJv+Chd+dbhlqbzJ1h8rFZnrSyPUGBZaqWp5xxMzQ1zbC1gLNykagi2/x+bx351qGWw9jRlY7M9px27Cj2MaY1Ermtdmh0AEZuTfKO6Jud54m1rlWOXPjNNRXf3lbkC4vi3J93cYn4Rz9Y9jKiojlp4mNllDrOlLyZG9EaBrdd2nSA0yr1W6FSbimpPUuzLV7/ANnjq4y5pSacUs3256/x69xkocNkn9l0FXIZ44+aLJbBrwXAusT4Q6J46HXQ2Xk7I16F1aybz1HsKpWadNrzSy1nZw7CZWlvPVLphH3AyBnAtBksSXkAniBxtexFedsXnoxyz96uws11TWWnLPLw+/aMHwP2OZi2QuM73Pddo0c7UkW4diW3cZo5rYshVRxelk9rz8THhuzohpX0rZXFr83SLRmGbR27Q9n+69sxGnYrGthjXh1Ct1p6n6mM7KxuoxRve5zWG8b7APaQSQQRpcXI3biveVSVvGpbdp5yWLq4pvUthtUGFytLXTVDpiwHJ0AwAkZczgDdzrEjfbU6X1WM7YvVGOWZnCqayc5Z5eB5wfA/Y7JWtlc7nXueS5ouHOsCRa2mg0S2/jGm1sWQqo4tSSe15mtDsqxtE6hMjnRuvlJAzN6Wfhoelqs3im7lblrMFhIql056vbOthdGYowx0jpXcXusCdANANALAaD8SSTBZNTlmlkT1wcI5N5nPxbZ/n6iKoMrmuh1jAa0jW1819Te3Ypa79CDhlt2kVmH05xnns2GWTBb1gq+cOZrObDbDLluSe29ydV4rsquLy68z10LjeNz15ZGNmz4FRNUc44mdmR7bCwFsrcp33FhrrfXzeu/+EYZbDxYdKyU89pjpNniI4YppudZTua6MZMriW3DOcdmNw2/AC9he+t/ZYhaUpRWTe3x25GMcO9GMZvNR2eGzP2jLJgA9lmqbK9uZrQ9gsA/Ibtu7eBoLgb7WOhIPiv8A6XFte2ZPD/1eMT9oYVs+ITOc7nioc50gIA1de+W24anTVLL3PR1ZaIqw6hpa+dtMFBsu1lK+lfLJIx7S0XsMjbkjKALXBcTc3vYcAAsp4puxWJZMxhhVGt1t5pmKfZUy07Keaoe9sZbkLWtYQG6C51ubaXOmt7X1XqxSjNzhHLMxlhHOtQnLPL0NzGMA56SCRsskT4MwDm2JIcA13dDfYb+0rCq/QUotZp+hJbh+MlGSeTXqY67Z0mcVMEpglyhrzlEjXtFrZ2kjXQa34BewxH8NCazX2yPJ4f8AnxkHk/vmdSgpObaQXue5xzPc613GwG4AAAAAADgPOoZz0nsyJoQ0VtzNlYGYQBAEAQBAEAQBAEBiFM3PzmUZ8uXNxte9h1C+um+w6llpPLR6jHRWel1mVYmQQBAEAQBAEAQBAEAQGlVYXFI8SOb74BYPaXMfbqzMINuy6kjbKK0U9RHKqMnpNazYpqZkbcrGhouSbcSd5PWTxJWMpOTzZlGKiskZViZBAEAQBAEAQBAEAQBAEAQBAEAQBAEAQBAEAQBAEAQBAEAQBAEAQBAEAQBAEAQBAEAQBAEAQBAEAQBAEAQBAEAQBAEAQBAEAQBAEAQBAEAQBAEAQBAEAQBAEAQBAEAQBAEAQBAEAQBAEAQBAEAQBAEAQBAEAQBAEAQBAEAQBAEAQBAEAQBAEAQ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09600"/>
            <a:ext cx="11271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09600" y="1905000"/>
            <a:ext cx="7010400" cy="3504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Project Management Curriculum</a:t>
            </a:r>
            <a:endParaRPr lang="en-US" sz="2000" dirty="0">
              <a:solidFill>
                <a:srgbClr val="0070C0"/>
              </a:solidFill>
            </a:endParaRPr>
          </a:p>
          <a:p>
            <a:pPr lvl="1">
              <a:defRPr/>
            </a:pPr>
            <a:endParaRPr lang="en-US" sz="2000" dirty="0"/>
          </a:p>
          <a:p>
            <a:r>
              <a:rPr lang="en-US" altLang="en-US" sz="2000" b="1" dirty="0">
                <a:solidFill>
                  <a:srgbClr val="0070C0"/>
                </a:solidFill>
              </a:rPr>
              <a:t>Benefits</a:t>
            </a:r>
          </a:p>
          <a:p>
            <a:pPr lvl="1"/>
            <a:r>
              <a:rPr lang="en-US" altLang="en-US" sz="2000" u="sng" dirty="0"/>
              <a:t>Faculty</a:t>
            </a:r>
            <a:r>
              <a:rPr lang="en-US" altLang="en-US" sz="2000" dirty="0"/>
              <a:t> – jumpstart or enhance teaching of PM</a:t>
            </a:r>
          </a:p>
          <a:p>
            <a:pPr lvl="1"/>
            <a:r>
              <a:rPr lang="en-US" altLang="en-US" sz="2000" u="sng" dirty="0"/>
              <a:t>Students</a:t>
            </a:r>
            <a:r>
              <a:rPr lang="en-US" altLang="en-US" sz="2000" dirty="0"/>
              <a:t> – new career exposure; project-ready for job market</a:t>
            </a:r>
          </a:p>
          <a:p>
            <a:pPr lvl="1"/>
            <a:r>
              <a:rPr lang="en-US" altLang="en-US" sz="2000" u="sng" dirty="0"/>
              <a:t>Employers</a:t>
            </a:r>
            <a:r>
              <a:rPr lang="en-US" altLang="en-US" sz="2000" dirty="0"/>
              <a:t> -  “project-ready” pool of potential new hires </a:t>
            </a:r>
          </a:p>
          <a:p>
            <a:pPr lvl="1"/>
            <a:r>
              <a:rPr lang="en-US" altLang="en-US" sz="2000" u="sng" dirty="0"/>
              <a:t>PM Profession </a:t>
            </a:r>
            <a:r>
              <a:rPr lang="en-US" altLang="en-US" sz="2000" dirty="0"/>
              <a:t>– expand and build the pipeline of next generation of project managers</a:t>
            </a:r>
          </a:p>
          <a:p>
            <a:pPr lvl="1">
              <a:defRPr/>
            </a:pPr>
            <a:endParaRPr lang="en-US" sz="2000" dirty="0"/>
          </a:p>
          <a:p>
            <a:pPr marL="857250" lvl="2">
              <a:lnSpc>
                <a:spcPct val="115000"/>
              </a:lnSpc>
              <a:spcBef>
                <a:spcPts val="400"/>
              </a:spcBef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72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sz="3200" dirty="0" smtClean="0"/>
          </a:p>
        </p:txBody>
      </p:sp>
      <p:pic>
        <p:nvPicPr>
          <p:cNvPr id="1026" name="Picture 2" descr="https://uncexss.files.wordpress.com/2014/03/thankyo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6019800" cy="3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81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Industry Forecast  Project Management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9974"/>
            <a:ext cx="7772400" cy="5303329"/>
          </a:xfrm>
        </p:spPr>
        <p:txBody>
          <a:bodyPr/>
          <a:lstStyle/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u="sng" dirty="0" smtClean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b="1" i="1" dirty="0" smtClean="0"/>
              <a:t> </a:t>
            </a:r>
            <a:r>
              <a:rPr lang="en-US" sz="1800" b="1" dirty="0" smtClean="0"/>
              <a:t>Growth of Project Management Profession</a:t>
            </a:r>
          </a:p>
          <a:p>
            <a:pPr eaLnBrk="1" hangingPunct="1">
              <a:lnSpc>
                <a:spcPct val="100000"/>
              </a:lnSpc>
              <a:spcBef>
                <a:spcPts val="46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PM Talent Gap 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/>
              <a:t>	</a:t>
            </a:r>
          </a:p>
          <a:p>
            <a:pPr eaLnBrk="1" hangingPunct="1">
              <a:lnSpc>
                <a:spcPct val="100000"/>
              </a:lnSpc>
              <a:spcBef>
                <a:spcPts val="46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PM can be a powerful tool to tackle today’s complex business problems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 smtClean="0"/>
              <a:t>	- All change happens through projects and programs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/>
              <a:t>	</a:t>
            </a:r>
            <a:r>
              <a:rPr lang="en-US" sz="1600" dirty="0" smtClean="0"/>
              <a:t>- Structured and flexible 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/>
              <a:t>	</a:t>
            </a:r>
            <a:r>
              <a:rPr lang="en-US" sz="1600" dirty="0" smtClean="0"/>
              <a:t>- Essential capability for most organizations to complete in 21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century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/>
              <a:t>	</a:t>
            </a:r>
            <a:endParaRPr lang="en-US" sz="1600" dirty="0" smtClean="0"/>
          </a:p>
          <a:p>
            <a:pPr eaLnBrk="1" hangingPunct="1">
              <a:lnSpc>
                <a:spcPct val="100000"/>
              </a:lnSpc>
              <a:spcBef>
                <a:spcPts val="46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Organizations need to develop talent strategies to drive success</a:t>
            </a:r>
          </a:p>
          <a:p>
            <a:pPr lvl="2" eaLnBrk="1" hangingPunct="1">
              <a:spcBef>
                <a:spcPts val="460"/>
              </a:spcBef>
              <a:buFontTx/>
              <a:buChar char="-"/>
            </a:pPr>
            <a:r>
              <a:rPr lang="en-US" sz="1600" dirty="0"/>
              <a:t>PPM is an enabler of strategy execution &amp; change </a:t>
            </a:r>
          </a:p>
          <a:p>
            <a:pPr lvl="2" eaLnBrk="1" hangingPunct="1">
              <a:spcBef>
                <a:spcPts val="460"/>
              </a:spcBef>
              <a:buFontTx/>
              <a:buChar char="-"/>
            </a:pPr>
            <a:r>
              <a:rPr lang="en-US" sz="1600" dirty="0"/>
              <a:t>Align projects and programs to strategy</a:t>
            </a:r>
          </a:p>
          <a:p>
            <a:pPr lvl="2" eaLnBrk="1" hangingPunct="1">
              <a:spcBef>
                <a:spcPts val="460"/>
              </a:spcBef>
              <a:buFontTx/>
              <a:buChar char="-"/>
            </a:pPr>
            <a:r>
              <a:rPr lang="en-US" sz="1600" dirty="0"/>
              <a:t>Build talent capability - Talent Triangle 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dirty="0" smtClean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i="1" dirty="0" smtClean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i="1" dirty="0" smtClean="0"/>
          </a:p>
        </p:txBody>
      </p:sp>
      <p:pic>
        <p:nvPicPr>
          <p:cNvPr id="4" name="Picture 2" descr="H:\Brand Management New\Presentations\PowerPoint Templates\2013 PULSE\talent triangle Brandon L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5" b="100000" l="187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33" y="3606800"/>
            <a:ext cx="4339045" cy="271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29400" y="1288703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15.7 million new project management roles will be added globally by 2020</a:t>
            </a:r>
            <a:r>
              <a:rPr lang="en-US" sz="14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76600" y="6384036"/>
            <a:ext cx="2590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FF"/>
                </a:solidFill>
              </a:rPr>
              <a:t>Project Management Talent Gap Report, PMI</a:t>
            </a:r>
          </a:p>
          <a:p>
            <a:r>
              <a:rPr lang="en-US" sz="900" dirty="0" smtClean="0">
                <a:solidFill>
                  <a:srgbClr val="FFFFFF"/>
                </a:solidFill>
              </a:rPr>
              <a:t>PMI’s Pulse of the Profession In-Depth Study – Talent Management</a:t>
            </a:r>
            <a:endParaRPr lang="en-US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86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Graduate expectations vs. reality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88696"/>
            <a:ext cx="7772400" cy="4267200"/>
          </a:xfrm>
        </p:spPr>
        <p:txBody>
          <a:bodyPr/>
          <a:lstStyle/>
          <a:p>
            <a:pPr marL="514350" lvl="1" indent="0" eaLnBrk="1" hangingPunct="1">
              <a:spcBef>
                <a:spcPts val="460"/>
              </a:spcBef>
              <a:buNone/>
            </a:pPr>
            <a:endParaRPr lang="en-US" sz="1800" cap="all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57250" lvl="2" indent="0" eaLnBrk="1" hangingPunct="1">
              <a:spcBef>
                <a:spcPts val="460"/>
              </a:spcBef>
              <a:buNone/>
            </a:pP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What Awaits 2014 Grads in the Working World?—Infograph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5029200" cy="479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40665" y="6477000"/>
            <a:ext cx="1998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Source: Accenture 2014 College Graduate Employment Survey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" name="Right Arrow 2"/>
          <p:cNvSpPr/>
          <p:nvPr/>
        </p:nvSpPr>
        <p:spPr bwMode="auto">
          <a:xfrm rot="9785571">
            <a:off x="6015978" y="2236137"/>
            <a:ext cx="1301216" cy="484632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FFC000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59544" y="210912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disconnect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2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Macro Environment - 2025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4267200"/>
          </a:xfrm>
        </p:spPr>
        <p:txBody>
          <a:bodyPr/>
          <a:lstStyle/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b="1" dirty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b="1" u="sng" dirty="0" smtClean="0"/>
              <a:t>Political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 smtClean="0"/>
              <a:t>Changing political powers globally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 smtClean="0"/>
              <a:t>Nationalism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b="1" u="sng" dirty="0" smtClean="0"/>
              <a:t>Economic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 smtClean="0"/>
              <a:t>Center of gravity moving east - Emerging economies  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 smtClean="0"/>
              <a:t>Income gap widens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 smtClean="0"/>
              <a:t>High tuition, low economic </a:t>
            </a:r>
            <a:r>
              <a:rPr lang="en-US" sz="1600" dirty="0"/>
              <a:t>growth, student debt, poor </a:t>
            </a:r>
            <a:r>
              <a:rPr lang="en-US" sz="1600" dirty="0" smtClean="0"/>
              <a:t>outcomes</a:t>
            </a:r>
            <a:endParaRPr lang="en-US" sz="1600" dirty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b="1" u="sng" dirty="0" smtClean="0"/>
              <a:t>Social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 smtClean="0"/>
              <a:t>Baby boomer exodus &amp; X/Y/Z generation</a:t>
            </a:r>
            <a:endParaRPr lang="en-US" sz="1600" u="sng" dirty="0" smtClean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b="1" u="sng" dirty="0" smtClean="0"/>
              <a:t>Technology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 smtClean="0"/>
              <a:t>Accelerated change and availability (open source) has an impact on how businesses operate and how people learn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b="1" u="sng" dirty="0" smtClean="0"/>
              <a:t>Legal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 smtClean="0"/>
              <a:t>Government regulation</a:t>
            </a:r>
            <a:endParaRPr lang="en-US" sz="1600" dirty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b="1" u="sng" dirty="0" smtClean="0"/>
              <a:t>Environmental</a:t>
            </a:r>
            <a:endParaRPr lang="en-US" sz="1600" b="1" u="sng" dirty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/>
              <a:t>Sustainability as an expectation (in projects)</a:t>
            </a:r>
            <a:endParaRPr lang="en-US" sz="1600" u="sng" dirty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u="sng" dirty="0"/>
          </a:p>
          <a:p>
            <a:pPr eaLnBrk="1" hangingPunct="1">
              <a:lnSpc>
                <a:spcPct val="100000"/>
              </a:lnSpc>
              <a:spcBef>
                <a:spcPts val="460"/>
              </a:spcBef>
              <a:buFontTx/>
              <a:buChar char="-"/>
            </a:pPr>
            <a:endParaRPr lang="en-US" sz="1600" dirty="0" smtClean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dirty="0" smtClean="0"/>
          </a:p>
          <a:p>
            <a:pPr eaLnBrk="1" hangingPunct="1">
              <a:lnSpc>
                <a:spcPct val="100000"/>
              </a:lnSpc>
              <a:spcBef>
                <a:spcPts val="460"/>
              </a:spcBef>
              <a:buFontTx/>
              <a:buChar char="-"/>
            </a:pPr>
            <a:endParaRPr lang="en-US" sz="1600" dirty="0" smtClean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 smtClean="0"/>
              <a:t> 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dirty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i="1" dirty="0" smtClean="0"/>
              <a:t>“</a:t>
            </a:r>
            <a:endParaRPr lang="en-US" sz="1600" dirty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i="1" dirty="0" smtClean="0"/>
          </a:p>
          <a:p>
            <a:pPr marL="857250" lvl="2" indent="0" eaLnBrk="1" hangingPunct="1">
              <a:spcBef>
                <a:spcPts val="460"/>
              </a:spcBef>
              <a:buNone/>
            </a:pPr>
            <a:endParaRPr lang="en-US" dirty="0" smtClean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031067" y="6477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prstClr val="white"/>
                </a:solidFill>
              </a:rPr>
              <a:t>Emerging Employability University Ranking 2014</a:t>
            </a:r>
          </a:p>
          <a:p>
            <a:r>
              <a:rPr lang="en-US" sz="900" dirty="0" smtClean="0">
                <a:solidFill>
                  <a:prstClr val="white"/>
                </a:solidFill>
              </a:rPr>
              <a:t>PMI’s Project Management Talent Gap Report</a:t>
            </a:r>
            <a:endParaRPr lang="en-US" sz="900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6895252" y="1600200"/>
            <a:ext cx="185928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</a:rPr>
              <a:t>One in four </a:t>
            </a:r>
            <a:r>
              <a:rPr lang="en-US" sz="1200" i="1" dirty="0">
                <a:solidFill>
                  <a:srgbClr val="002060"/>
                </a:solidFill>
              </a:rPr>
              <a:t>CEOs said they </a:t>
            </a:r>
            <a:r>
              <a:rPr lang="en-US" sz="1200" i="1" dirty="0" smtClean="0">
                <a:solidFill>
                  <a:srgbClr val="002060"/>
                </a:solidFill>
              </a:rPr>
              <a:t>were unable </a:t>
            </a:r>
            <a:r>
              <a:rPr lang="en-US" sz="1200" i="1" dirty="0">
                <a:solidFill>
                  <a:srgbClr val="002060"/>
                </a:solidFill>
              </a:rPr>
              <a:t>to pursue a </a:t>
            </a:r>
            <a:r>
              <a:rPr lang="en-US" sz="1200" i="1" dirty="0" smtClean="0">
                <a:solidFill>
                  <a:srgbClr val="002060"/>
                </a:solidFill>
              </a:rPr>
              <a:t>market opportunity</a:t>
            </a:r>
            <a:r>
              <a:rPr lang="en-US" sz="1200" i="1" dirty="0">
                <a:solidFill>
                  <a:srgbClr val="002060"/>
                </a:solidFill>
              </a:rPr>
              <a:t>, or have </a:t>
            </a:r>
            <a:r>
              <a:rPr lang="en-US" sz="1200" i="1" dirty="0" smtClean="0">
                <a:solidFill>
                  <a:srgbClr val="002060"/>
                </a:solidFill>
              </a:rPr>
              <a:t>had to </a:t>
            </a:r>
            <a:r>
              <a:rPr lang="en-US" sz="1200" i="1" dirty="0">
                <a:solidFill>
                  <a:srgbClr val="002060"/>
                </a:solidFill>
              </a:rPr>
              <a:t>cancel or delay a</a:t>
            </a:r>
          </a:p>
          <a:p>
            <a:r>
              <a:rPr lang="en-US" sz="1200" i="1" dirty="0">
                <a:solidFill>
                  <a:srgbClr val="002060"/>
                </a:solidFill>
              </a:rPr>
              <a:t>strategic initiative because</a:t>
            </a:r>
          </a:p>
          <a:p>
            <a:r>
              <a:rPr lang="en-US" sz="1200" i="1" dirty="0">
                <a:solidFill>
                  <a:srgbClr val="002060"/>
                </a:solidFill>
              </a:rPr>
              <a:t>of talent. </a:t>
            </a:r>
            <a:endParaRPr lang="en-US" sz="1200" i="1" dirty="0" smtClean="0">
              <a:solidFill>
                <a:srgbClr val="002060"/>
              </a:solidFill>
            </a:endParaRPr>
          </a:p>
          <a:p>
            <a:r>
              <a:rPr lang="en-US" sz="1200" dirty="0" smtClean="0">
                <a:solidFill>
                  <a:srgbClr val="002060"/>
                </a:solidFill>
              </a:rPr>
              <a:t>- </a:t>
            </a:r>
            <a:r>
              <a:rPr lang="en-US" sz="1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PwC 15th Annual Global CEO Survey 2012:</a:t>
            </a:r>
          </a:p>
          <a:p>
            <a:r>
              <a:rPr lang="en-US" sz="1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Delivering Results, Growth,</a:t>
            </a:r>
          </a:p>
          <a:p>
            <a:r>
              <a:rPr lang="en-US" sz="1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and Value in a Volatile World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4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Today’s Environment Demands a Focus on Talent &amp; Employability by Colleges and Universities...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88696"/>
            <a:ext cx="7772400" cy="4954904"/>
          </a:xfrm>
        </p:spPr>
        <p:txBody>
          <a:bodyPr>
            <a:normAutofit/>
          </a:bodyPr>
          <a:lstStyle/>
          <a:p>
            <a:pPr marL="514350" lvl="1" indent="0" eaLnBrk="1" hangingPunct="1">
              <a:spcBef>
                <a:spcPts val="460"/>
              </a:spcBef>
              <a:buNone/>
            </a:pPr>
            <a:endParaRPr lang="en-US" sz="1800" cap="all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57250" lvl="2" indent="0" eaLnBrk="1" hangingPunct="1">
              <a:spcBef>
                <a:spcPts val="460"/>
              </a:spcBef>
              <a:buNone/>
            </a:pP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“Post-college exam seeks to determine employability”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“Education and Training is not up to the job, say quarter of Europeans in survey”</a:t>
            </a:r>
            <a:b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“Global Employability Survey and University Ranking 2013”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“Obama Defends College Ratings”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0" y="6477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solidFill>
                  <a:schemeClr val="bg1"/>
                </a:solidFill>
              </a:rPr>
              <a:t>Andor</a:t>
            </a:r>
            <a:r>
              <a:rPr lang="en-US" sz="900" dirty="0" smtClean="0">
                <a:solidFill>
                  <a:schemeClr val="bg1"/>
                </a:solidFill>
              </a:rPr>
              <a:t>, Laszlo, Commissioner for Employment, Social Affairs and Inclusion, Royal Institute of International Affairs, 16 May, 2014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868" y="3886200"/>
            <a:ext cx="4064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402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…And a Need for Organizations to Develop Talent Management Strategies to Drive Success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88696"/>
            <a:ext cx="7772400" cy="4267200"/>
          </a:xfrm>
        </p:spPr>
        <p:txBody>
          <a:bodyPr/>
          <a:lstStyle/>
          <a:p>
            <a:pPr marL="514350" lvl="1" indent="0" eaLnBrk="1" hangingPunct="1">
              <a:spcBef>
                <a:spcPts val="460"/>
              </a:spcBef>
              <a:buNone/>
            </a:pPr>
            <a:endParaRPr lang="en-US" sz="1800" cap="all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57250" lvl="2" indent="0" eaLnBrk="1" hangingPunct="1">
              <a:spcBef>
                <a:spcPts val="460"/>
              </a:spcBef>
              <a:buNone/>
            </a:pP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0" y="6445478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white"/>
                </a:solidFill>
              </a:rPr>
              <a:t>The Conference Board’s CEO Challenge 2013</a:t>
            </a:r>
          </a:p>
          <a:p>
            <a:r>
              <a:rPr lang="en-US" sz="800" dirty="0" smtClean="0">
                <a:solidFill>
                  <a:prstClr val="white"/>
                </a:solidFill>
              </a:rPr>
              <a:t>IBM’s 2012 Global CEO Study</a:t>
            </a:r>
          </a:p>
          <a:p>
            <a:r>
              <a:rPr lang="en-US" sz="800" dirty="0" smtClean="0">
                <a:solidFill>
                  <a:prstClr val="white"/>
                </a:solidFill>
              </a:rPr>
              <a:t>PwC’s 16</a:t>
            </a:r>
            <a:r>
              <a:rPr lang="en-US" sz="800" baseline="30000" dirty="0" smtClean="0">
                <a:solidFill>
                  <a:prstClr val="white"/>
                </a:solidFill>
              </a:rPr>
              <a:t>th</a:t>
            </a:r>
            <a:r>
              <a:rPr lang="en-US" sz="800" dirty="0" smtClean="0">
                <a:solidFill>
                  <a:prstClr val="white"/>
                </a:solidFill>
              </a:rPr>
              <a:t> Annual Global CEO Survey (2010)</a:t>
            </a:r>
            <a:endParaRPr lang="en-US" sz="800" dirty="0">
              <a:solidFill>
                <a:prstClr val="white"/>
              </a:solidFill>
            </a:endParaRP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76400"/>
            <a:ext cx="6231466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664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Employability from a Project Management lens…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9974"/>
            <a:ext cx="7955280" cy="4389120"/>
          </a:xfrm>
        </p:spPr>
        <p:txBody>
          <a:bodyPr/>
          <a:lstStyle/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u="sng" dirty="0" smtClean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b="1" i="1" dirty="0" smtClean="0"/>
              <a:t> </a:t>
            </a:r>
            <a:r>
              <a:rPr lang="en-US" sz="1800" b="1" dirty="0"/>
              <a:t>G</a:t>
            </a:r>
            <a:r>
              <a:rPr lang="en-US" sz="1800" b="1" dirty="0" smtClean="0"/>
              <a:t>rowth of Project Management Education</a:t>
            </a:r>
          </a:p>
          <a:p>
            <a:pPr eaLnBrk="1" hangingPunct="1">
              <a:lnSpc>
                <a:spcPct val="100000"/>
              </a:lnSpc>
              <a:spcBef>
                <a:spcPts val="46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PM degree programs can help academic institutions fill market demand and help students acquire the skills necessary for sustainable employment and career advancement 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dirty="0" smtClean="0"/>
          </a:p>
          <a:p>
            <a:pPr eaLnBrk="1" hangingPunct="1">
              <a:lnSpc>
                <a:spcPct val="100000"/>
              </a:lnSpc>
              <a:spcBef>
                <a:spcPts val="46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Project Management encompasses an array of skill sets to meet the demands of today’s knowledge based economy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r>
              <a:rPr lang="en-US" sz="1600" dirty="0"/>
              <a:t>	</a:t>
            </a:r>
            <a:r>
              <a:rPr lang="en-US" sz="1600" dirty="0" smtClean="0"/>
              <a:t>- Functional skill base of PM education exposes students to critical 	employability skills (communication, teamwork, collaboration, etc.)</a:t>
            </a:r>
          </a:p>
          <a:p>
            <a:pPr lvl="2" eaLnBrk="1" hangingPunct="1">
              <a:spcBef>
                <a:spcPts val="460"/>
              </a:spcBef>
              <a:buFontTx/>
              <a:buChar char="-"/>
            </a:pPr>
            <a:r>
              <a:rPr lang="en-US" sz="1600" dirty="0" smtClean="0"/>
              <a:t>Relevant across multiple disciplines and areas of study</a:t>
            </a:r>
          </a:p>
          <a:p>
            <a:pPr lvl="2" eaLnBrk="1" hangingPunct="1">
              <a:spcBef>
                <a:spcPts val="460"/>
              </a:spcBef>
              <a:buFontTx/>
              <a:buChar char="-"/>
            </a:pPr>
            <a:r>
              <a:rPr lang="en-US" sz="1600" dirty="0" smtClean="0"/>
              <a:t>Can stimulate partnerships with public and private sector </a:t>
            </a:r>
          </a:p>
          <a:p>
            <a:pPr lvl="2" eaLnBrk="1" hangingPunct="1">
              <a:spcBef>
                <a:spcPts val="460"/>
              </a:spcBef>
              <a:buFontTx/>
              <a:buChar char="-"/>
            </a:pPr>
            <a:r>
              <a:rPr lang="en-US" sz="1600" dirty="0" smtClean="0"/>
              <a:t>Accelerate Talent Management Initiatives within organizations</a:t>
            </a:r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i="1" dirty="0" smtClean="0"/>
          </a:p>
          <a:p>
            <a:pPr marL="0" indent="0" eaLnBrk="1" hangingPunct="1">
              <a:lnSpc>
                <a:spcPct val="100000"/>
              </a:lnSpc>
              <a:spcBef>
                <a:spcPts val="460"/>
              </a:spcBef>
              <a:buNone/>
            </a:pPr>
            <a:endParaRPr lang="en-US" sz="1600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048000" y="6477000"/>
            <a:ext cx="3124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The Power of Project Management, White Paper, PMI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0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Academic &amp; Educational Programs</a:t>
            </a:r>
            <a:r>
              <a:rPr lang="en-US" altLang="en-US" sz="2000" i="1" dirty="0" smtClean="0"/>
              <a:t/>
            </a:r>
            <a:br>
              <a:rPr lang="en-US" altLang="en-US" sz="2000" i="1" dirty="0" smtClean="0"/>
            </a:br>
            <a:r>
              <a:rPr lang="en-US" altLang="en-US" sz="2000" i="1" dirty="0" smtClean="0"/>
              <a:t>“Building the pipeline for the future”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153281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6134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368" y="914400"/>
            <a:ext cx="8226425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Knowledge Creation &amp; Dissemination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Clr>
                <a:srgbClr val="0070C0"/>
              </a:buClr>
            </a:pPr>
            <a:r>
              <a:rPr lang="en-US" dirty="0"/>
              <a:t>PMI Research and Education Conference </a:t>
            </a:r>
          </a:p>
          <a:p>
            <a:pPr>
              <a:buClr>
                <a:srgbClr val="0070C0"/>
              </a:buClr>
            </a:pPr>
            <a:r>
              <a:rPr lang="en-US" dirty="0"/>
              <a:t>PMI Sponsored Research Program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Teaching </a:t>
            </a:r>
            <a:r>
              <a:rPr lang="en-US" dirty="0"/>
              <a:t>Case Competition</a:t>
            </a:r>
          </a:p>
          <a:p>
            <a:pPr>
              <a:buClr>
                <a:srgbClr val="0070C0"/>
              </a:buClr>
            </a:pPr>
            <a:r>
              <a:rPr lang="en-US" dirty="0"/>
              <a:t>Research Working Sessions (ROWS)</a:t>
            </a:r>
          </a:p>
          <a:p>
            <a:pPr>
              <a:buClr>
                <a:srgbClr val="0070C0"/>
              </a:buClr>
            </a:pPr>
            <a:r>
              <a:rPr lang="en-US" dirty="0"/>
              <a:t>Research Track at PMI Global </a:t>
            </a:r>
            <a:r>
              <a:rPr lang="en-US" dirty="0" smtClean="0"/>
              <a:t>Congresses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Doctoral </a:t>
            </a:r>
            <a:r>
              <a:rPr lang="en-US" dirty="0"/>
              <a:t>Research Grants</a:t>
            </a:r>
          </a:p>
          <a:p>
            <a:pPr marL="0" indent="0">
              <a:buClr>
                <a:srgbClr val="0070C0"/>
              </a:buCl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AutoShape 4" descr="data:image/jpeg;base64,/9j/4AAQSkZJRgABAQAAAQABAAD/2wCEAAkGBxQTERUSExQTFBUVFxgbFhgYGBoYGBohHhkaFxgdFhcYHCggICAlHhgXITEhJSkrLy8uGB8zODMsNygtLisBCgoKDg0OGxAQGzckICQsMDg0OC80NDQ4NDQvOC8sMCwvLCwsLCw1NDQ0LDQsLCwsLCwsNC8sLywsLCwsLCwsLP/AABEIAJQBVQMBEQACEQEDEQH/xAAcAAEAAgMBAQEAAAAAAAAAAAAABgcDBAUCAQj/xABPEAABAwIDAwUIEAUCAwkAAAABAAIDBBEFEiEGMUEHEyJRYTI0UnFzgZGxFBYXIzM1QlNUcoOSobKz0RVigpPCQ8HS8PEkJSY2Y6LE4eL/xAAaAQEAAgMBAAAAAAAAAAAAAAAAAwQCBQYB/8QAOREAAgIAAgQMBgEFAQADAAAAAAECAwQREiExcQUTFDIzQVFhgbHB8BU0UpGh0SIjQnLh8UMkRWL/2gAMAwEAAhEDEQA/ALxQBAEAQBAEAQBAEAQBAEAQBAEAQBAEAQBAEAQBAEAQBAEAQBAEAQBAEAQBAEAQBAEAQBAEAQBAEAQBAEAQBAEAQBAEAQBAEAQBAEAQBAEAQBAEAQBAEAQBAEAQBAEAQBAEAQBAEAQBAEAQBAEAQFX7Tbb1UNXNEwx5WOs27LncDvW4w+CqnWpPazR4rhC2u2UI5ZI5nuiVvhR/cH7qf4dT3kHxS/uHuiVvhR/cH7p8Op7x8Uv7h7olb4Uf3B+6fDqe8fFL+4e6JW+FH9wfunw6nvHxS/uHuiVvhR/cH7p8Op7x8Uv7h7olb4Uf3B+6fDqe8fFL+4e6JW+FH9wfunw6nvHxS/uHuiVvhR/cH7p8Op7x8Uv7h7olb4Uf3B+6fDqe8fFL+4tPZ6rdLSwyvtmfG1zrCwuRc2C0t0FCyUV1M31E3OuMn1o4fKHjc1LFG+FwaXPIN2h2mUnirGBohbJqXYVcfiJ0wTh2kE90Gu+cZ/bb+y2Xw+js/Jqvid/d9h7oNd84z+239k+H0dn5HxO/u+w90Gu+cZ/bb+yfD6Oz8j4nf3fYe6DXfOM/tt/ZPh9HZ+R8Tv7vse4uUStG90bvGwf4kI+DqX2nq4UvXYdrDeVA6CogFuLoj/g7/iVezgz6Jff36Fmvhf64/b9f7J3g+Mw1LM8Lw8DeNzm/WadQtbbTOp5TRtar4WrODzN9REpXm321VTS1Qjhe1rTE11i0HUucDqfEFtMFha7a9KS15mox+MtpsUYdhG/dBrvnGf22/srfw+js/JS+J3932LF2JqKmWDnqlwPOaxtDQ2zeDjYfK9VutarFxqhPRr6tpucHK2denZ17CRKqWwgCA5u0dW6KlmlYbOZG4tNr6gdRUtEFOyMXsbIr5uFcpLakVV7oNd84z+239luvh9HZ+TQfE7+77E22AxGsqQ6ad45oXawBjRmPE3tuG7tPiWvxtdNX8YLWbPA23XLTnsJiqBsQgCA4u2OIPp6KWaIgPbksSAd72tOh7CVYwtcbLVGWz/RWxlsqqXOO1ZeZWXug13zjP7bf2W4+H0dn5NJ8Tv7vsPdBrvnGf22/svPh9HZ+R8Tv7vsPdBrvnGf22/snw+js/I+J3932LA5PsYlqqZ8kxDnCVzRYAaBjDuHa4rWY2mNVijHs/ZtsBfO6tyn2/ok6pl4IAgCAIAgIdW00Lp5nuoY8rXe+VE7wyM6C5bcOJ6tBbTeFfhKagkp7ktvoUJxg5tutd7epepyKzHMKaQxlI2dxNve4gBfdYF1ifMNVPCjFNZueW9laeIwaejGGb7ke8YgwyFjfZNNzUrhfmo3OL2jgXZXBo8XouvKpYqbfFyzXaz2+OEglxkcm+pf6MFXsHTSZPY1SWmVmeNsliHj+U6HTS+8jiso4+2OfGR2bcjCfBtU8uLllnszIrjey1TS3MkZLB8tnSZ5zvHnAV6nFVW816zX3YK6nXJau1HFVgqBAEAQBAXxsh3jTeSZ6lzOJ6aW9nXYXoYbkRrle73h8qfylXODOfLcUeFujjvKsW6OfCAIAgCAIDaw3EJIJBLE4te3iOPWCOIPUsLK42R0ZLUSVWyqlpResu3ZXHm1kAkHReOjI3wXdnYd4P7Fc7iaHTPRezqOpwuIjfDSXiV3yr9/N8iz8z1teDehe/wDRpuFumW79nN2I2f8AZdQA4e9R2dIevqb/AFW9AKlxmI4mGra9hBgcNx1mvYtpdzRYWGgG5c6dQfUAQBAcfbHvGp8k71KfC9NHeV8V0M9zKc2awV1XUNhbcDe93gtG8+PgO0hb/EXKmDkzm8Lh3fYorZ1l60dM2JjY2ANYwANHUAublJybk9rOqjFRiorYjMsTIIAgI3yi/Fs/2f6rFbwPTx8fJlLhH5aXh5opNdEcuEAQFtcknecnl3fpxrR8J9Kt3qzoeCehe/0RNlrjaBAEAQBAEBTm38tTJVyNcJXRRutGMpyDQaiwsTqdd632CVca01lmzneEOOna1r0VsGBxtoqf2dKAZpLtpGO9DpCOocP/ANAhc3fZxMdi5369+goSw9XHy5z5q9ffqRapqHSPc97i5zjdxO8lXYxUVkthrpzlOTlLaSeV5kwiJ4JD6WpLQ4GxAcM+h3jpFvoVNJRxTXVKJsG3LBxktsZEo2a2tlnpybCSaAXkj4zR8XM6njq3Hd8oZaWIwka59iex9j/Xvq138LjZWV9so7V2rtXf769XnEtkqWviFTRObG53AaMJ4h7R3DvF6De69rxdtEtC3WY24KnER4yrUyt8RoJIJDFKwseOB9YO4jtC29dkbI6UXmjSW1TqlozWTNZZkYQBAXxsh3jTeSZ6lzOJ6aW9nXYXoYbkRrle73h8qfylXODOfLcUeFujjvKsW6OfCAID5dD3I+oeBAEBLOTTEzFWtjv0ZgWHquLuYfHe4/qKo8IV6dWfWjY8GWuF2j1M2+U+Bz8QjYwFznRRhoG8kveAFhwfJRobezN+hLwnFyxEYra0vUsLZfBG0lO2IWLt8jvCcd/mG4dgC1WIvd03I2+GoVNagjrqAsBAEAQHI2tYTRVAAJJjcABqTpoAFPhnlbFvtIMUm6ZJdhq7FbPCjpwHW519nSnt4NB6m39JJ4rPF4jjp5rYthHg8MqK8ut7SQqqWwgCAICN8ovxbP8AZ/qsVvA9PHx8mUuEflpeHmik10Ry4QBAW1ySd5yeXd+nGtHwn0q3erOh4J6F7/RE2WuNoEAQBAEAQFdHFa2TFX00c5ZE193dFhDWAAu1c09dh2uC2vFUxwyslHX47TUO6+WKdcZZJbthzsX5QXOneBDBLADZokbckDS9721Ou7cVLVwelBNtqXcQXcJvTaUU495rtxfDJ9JqR1O4/KhPRHbYW/KVnxOKr5k89/v1MFfhLOfDR3e/Q7UGBQvw+piopxPzj43NDiGuaQ5ujr2sSBpcBV3fON8ZWxyyzLUcPCWHlCmWeeRDKF8+H1Uckkb2OadWkWzN3OAO46cRcXsthNQxFbUXmayvjMLapSWRI62u/h1eXx9OkqmiQsHclrt5bwuDcjsICqQr5TTk9Uo6i7O3kt+a1wlr/wCHcxiOGcRwVDs0cwvR1Q3gn/Teevda/dDf0hdVqnOvOcNq5y9fezcW7o12ZQs2Pmy9Pe3eVtjeESUsxhlFiNQRucODmnq/6Lb03RtjpRNFfRKmejI0FKQhAXxsh3jTeSZ6lzOJ6aW9nXYXoYbkRrle73h8qfylXODOfLcUeFujjvKsW6OfCAy0nwjPrN9YWM+azOvnrefokxjqHoXK5s7HJFW8qGARwujniaGCQlr2jQXtcOA4XF7+Idq3PB18ppwlryNFwphowysjqz2kDWzNQEBu4JJlqYHD5MsZ9Dwo7lnXJdzJsO8rYvvRdhwRprvZbrEtiayMdRu4ud47OAHnXO8c1Txa7c2dRxCd3GvsyR11AThAEAQBAEAQBAEAQBARvlF+LZ/s/wBVit4Hp4+Pkylwj8tLw80UmuiOXCAIC2uSTvOTy7v041o+E+lW71Z0PBPQvf6Imy1xtAgCAIAgCArfa1/sRlU/dNWyljesRtADj5zcf1NPBbbCrjnBdUF+TT4yXERnLrm/wit1tzRBASjC22wisd4UsLfQ5rv91Ss+agu5mxq1YOx969DVw/aqZjeamDamHjHL0vuvOrT1b7dSznhYN6Uf4vtRHXjZxWjP+UexklrqBmIUERo2uzUznN5t7ukGkXLWu3Ot0bX4DrVSFjw9z43+7rXn+y9ZWsVQnT/b2+X6OZspOJWSYXUXaH3MJcCDHINbWOovvtpxHylLiY6DWIh1be9e/eogwktOLw1nXs7n796zo0B9nwvw+qOWrp83MvdvOXQtceO6x6xZ2pF1FP8AoSV1fMlt9++wmh/8iDot58dj9++sgVRA5j3MeC1zSQ4HeCNCtnGSks1sNPKLi3F7UY1kYl8bId403kmepcziemlvZ12F6GG5Ea5Xu94fKn8pVzgzny3FHhbo47yrFujnwgMtJ8Iz6zfWFjPmszr563l7YztFT0pa2eTIXAloyvde2nyWlc1Vh7LVnBZnV3YmqnnvIq3brakVj2tjBEUd7X3uJ3uI4DSwHj67DdYPC8Sm5bWaHH4xXtKOxEWV014QG9gMOeqgaPlSxj/3C6iueVcn3Mmw6ztiu9H6CXLnXhAEAQBAEAQBAEAQBAEBG+UX4tn+z/VYreB6ePj5MpcI/LS8PNFJrojlwgCAtrkk7zk8u79ONaPhPpVu9WdDwT0L3+iJstcbQIAgCAIAgK22xr6CapdHU+yWPi6Gdlizwu518LwVtsLDEQr0q8mmabGWYadmhbmmuv3+jhHZenl71roHk7mS3id4hfUnzBWeVWQ6St+Gsqcjqn0Vi8dXv7HMxPZiqg1khfl8JvTb4yW3t57KavE1Wc2RBbg7q+dE6rxkwRv/AK1UT5g0j1xqFfyxb7o+/MsP+GBXfL35ETV41pLNjpnexq9jXOa4RNlaQSCDGS64I8yo4qK4ytvty+5ssFJ8VYk+rP7GxR4nFX5GTuEFY23M1IFg8juRIBxvax691txwnVLD5uGuHWv0Z13QxOSnqmtj/Zl28ppYZoK4Dm5HgZ7bhIzQkHiHDd1hpvvXmClGcJVPWvRmWPjOucblqfXvR420p21NPFicQtmAZO0cHDognxHo34gsXuEk6puiXh799Z5jYK6tYiPj7/H2IStiakvjZDvGm8kz1LmcT00t7OuwvQw3IjXK93vD5U/lKucGc+W4o8LdHHeVYt0c+EBlpPhGfWb6wsZ81mdfPW8nXK/8NB9R35gtbwXzZbza8L86JAFtDThAEBNOS7CTJVGcjoQg2PW5wIA8wJPZ0eta7hG3Rr0Ot+RtOC6XKzTexeZbi0Z0IQBAEAQBAEAQBAEAQBARvlF+LZ/s/wBVit4Hp4+Pkylwj8tLw80UmuiOXCAIC2uSTvOTy7v041o+E+lW71Z0PBPQvf6Imy1xtAgCAIAgCAovbf4wqPr/AOIXSYPoInLY/wCYkcNWSmdDDcbqIPgZpGDqBu37hu38FFZRXZzlmT14m2vmyJ7iO0cbKWkFXTsnE7HPfYNaW6izmtta5DjuI4rV14eTsnxUsstRuLcVCNUONjnpazl+1mirNaGo5uT5mW/oF+l5xmU/Kb6emjmu1e8vIr8kw9+uiWT7H7z8z3sns/PT1FRHNGWh9LM0O3sdcs3OGnm39i8xOIrshGUHskj3B4ayqyUZrbFkCWzNOWHs052J0UtHM/3yEsdE86nc4DN121BO+zlqsQlhrVZFantN1hm8XQ6pvWtjNXYYlstRhlQC0TBwyng8DW3jbqD/ACtss8ZrjG+HV5GGBzjOWHs6yG1tK6KR8T+6Y4tPjBtothCSnFSXWauyDhJxfUXlsh3jTeSZ6lzeJ6aW9nV4XoYbkRrle73h8qfylXODOfLcUeFujjvKsW6OfCAy0nwjPrN9YWM+azOvnreTrlf+Gg+o78wWt4L5st5teF+dEgC2hpwgO3s5svPVuGRpbHfpSuHRHXl8I9g89lWvxUKVr29hbw2DsverUu0ufBcKjpoWwxCzW7yd7jxc49Z/+twXP22ytk5SOlppjVBQibyjJQgNXFK9kEL5pDZrBc9vUB2k2A8azrrdklGPWYWWRri5S2I5exWIvqKUTSd0+SQ24AZyAB2AWHmU2LrVdmiupIgwdrtq031tneVYtBAEAQEb272g9iUxyn32S7Y+zTpO/pv6SFbweH46zXsW39FPG4nia9W17P2SGDuW+IepVXtLa2HteHoQEb5Rfi2f7P8AVYreB6ePj5MpcI/LS8PNFJrojlwgCAtrkk7zk8u79ONaPhPpVu9WdDwT0L3+iJstcbQIAgCAIAgKL23+MKj6/wDiF0mD6CJy2P8AmJHDVkphD0lPKH0J4YBugp4mW7bE+rKqWB1wc+1tmw4R1TjBdUURYFXTXp5Ficnm0k8j3wTPMkbYnvu7V4sWiwde5HSO+/DVanHYaEUpxWTzN1wdirJtwm81kcTENl2yRmooHmeId1H/AK0fYW8fX496swxTjLQuWT7eplW3BqceMoea7OtH3k3derdFewmhkZ+Ad/iV5j1/TUuxocGv+q49qZvz1RqaePEGD/tVG5gqBuL2g3DyB4jfsz8AFGoqqbpfNls/XvuJ5TdsFfHnw2+/fWafKVTNFU2dncVEbXg9ZAyn8Mh86k4Pk+LcHtiyHhOC4xTWySLL2Q7xpvJM9S0+J6aW9m8wvQw3IjXK93vD5U/lKucGc+W4o8LdHHeVYt0c+EBlpPhGfWb6wsZ81mdfPW8vXGtnKeqc107C4tBDek5uh1+SQubqxFlSygzq7sNXc05rPI53tAoPmT/ck/4lLy+/t/CIfh2H+n8s26PZGiiN208ZP815PzkqOeLultl6eRJDB0Q2RXn5nbAtoFXLJ9QBAEBU/KbtDzsvsaM+9xHp2+U/db+nUeMnqC3fB+H0I8ZLa/L/AGaDhPE6cuLjsW3f/ol3Jn8Xx/Wk/OVR4Q6d+BseDfl14kqVIvBAEBjnmaxrnuIa1oJcTuAAuSV6k28keNqKzZRO1WNuq6h8puG7o2+C0bvOd57Sulw1Cpgo9fWcrisQ77NLq6i94O5b4h6lzT2nVLYe14ehARvlF+LZ/s/1WK3genj4+TKXCPy0vDzRSa6I5cIAgLa5JO85PLu/TjWj4T6VbvVnQ8E9C9/oibLXG0CAIAgCAICrNpzhz6uZswqYpQ7pSMs5hNhqWm58wC3OH5Sqk4ZNdho8VyWVrU80+05g2Sil71rYJSdzJLxP8wNyfQFNyuUOkg1u1lfkMJ9FYnv1HzDdj6plXA2WFwZzrczhZzbA3N3NuBcA77L2zGVSqk4y15CrA3RujpR1ZnN2uq+drah/DnC0eJvQH4NU2FhoUxXd56yDGT075Pv8tRyFOVSWbAdEVkvgUsn46/4KjjdehHtkvf5Nlwfq4yfZF+/wRzDcQkgkEkTyx44jj2EbiOwq3ZXGyOjJZoo1WzqlpQeTLB2Vqaesq4qkBsFUzMZGDuJgWOaXM6na3PHfe+9arExsprcHri9ncbnCzqvsVi1TW3vI9gGIex8Sex/wckkkUjTus5xAuD1G3mv1q1dXxmHTW1JNFSi3isU09jbTOtt9h5joqcHU08r4Qf5SC6O/9DGee6hwVmldLLrWfj1/lsn4Qr0aI5/2vLw6vwkTnZDvGm8kz1LW4nppb2bXC9DDciNcr3e8PlT+Uq5wZz5bijwt0cd5Vi3Rz4QGWk+EZ9ZvrCxnzWZ189bz9FrlDsggCAIAgCAjm3O0HsSnJaffZLtj7Ot39IPpIVvB4fjrNexbf0U8bieJrzW17P2UkTfU6rojl28y5uTP4vj+tJ+crn+EOnfgdNwb8uvElSpF4IAgK45Utod1HGep0xHpaz1OP9PWVtuDsP8A+svD9mm4UxOS4qPj+itStuaRH6Og7lviHqXJvadmth7Xh6EBG+UX4tn+z/VYreB6ePj5MpcI/LS8PNFJrojlwgCAtrkk7zk8u79ONaPhPpVu9WdDwT0L3+iJVU4nFG7I54zAXIALiBwLg0Gw36nqVGNcpLNI2MrIp5NmzDM17Q5jg5rhcOBBBHWCFi008mZJprNHteHoQBAEBRe2/wAYVH1/8QukwfQROWx/zEjhqyUya8nVfKx073SSGGCB7ywuJbf5Nm7twdu6lrsdXFqKS1tm24OsmnJt/wAYo1RtdHNpWUkMxO+RnvcnpG/0hZ8klDoptdz1oj5dCzpoJ961MHCKCo73qjA8/wCnUCw7AJBoPS4px19fSRzXav1/wcRhrejnk+x/v/p1KTBJqKgr3SNF5GxtaWkOBbcguBHDp8bblDK+F91aj1Z+/wAE8MPPD4exy68tnvvIAtoaYkGwLL4jTj+Zx9DHH/ZVca8qJe+su8HrPER99R19oIWV8ctRE0NqKdzhMwf6jASGyN7QBr4vq3r0SeHahLmy2dz7Pf7LWIjHEqU4L+Udveu33+jtbX1PP4NHMe6dzTnfW7l343VfCx0MU47yzjJcZg1LcSfZDvGm8kz1KniemlvZewvQw3IjXK93vD5U/lKucGc+W4o8LdHHeVYt0c+EBlpPhGfWb6wsZ81mdfPW8/Ra5Q7IIAgCAIDxPM1jXPcQ1rQS4ncABckr1Jt5I8bSWbKJ2qxt1XUOlNwwdGNvU0bvOd58fYukw1CprUevrOVxeId9jl1dRyFYKpc3Jn8Xx/Wk/OVz/CHTvwOn4N+XXiSpUi8EBytpsabSU7pjYncxvhOO4eLiewFTYel3TUUQYm9U1ubKIqZ3SPc95LnOJLieJOpXSxiorJbDk5Scm5S2sxFZHiP0dB3LfEPUuTe07NbD2vD0ICN8ovxbP9n+qxW8D08fHyZS4R+Wl4eaKTXRHLhAEBbXJJ3nJ5d36ca0fCfSrd6s6HgnoXv9EYqhkpYea5zOGVbpsrntcJRJHY2Z3T8vcNdoW2G5excU/wCWzOOWzZk+3q7X295lJSaeht/lnt25rs68ti613ElwO2eoyfB87p1Zsjedy/1b/wCbPxuql2eUc9uX/PfZkW6cs5ZbM/8AvvtzOsoCcIAgCA5VVs3SyPL3wRuc43JI1PjU0cRbFZKWoglhqpPOUU2YvalRfRovQsuVXfUzHklH0I2KfAKZjHsZCxrZAA8AaOAvYH0n0rCV9kmm3sM44euKaUdTNf2pUX0aL0LPlV31Mw5JR9CHtSovo0XoTlV31Mcko+hHQw/D4oGZImNY297Ddfj6lFOyU3nJ5k0K4wWUVkaU+zNI9xc6niJO85QL+hSLE2pZKTI5YWmTzcUZKLZ+mheJIoY2PF7OA110K8nfZNZSlmj2GHqg84xSZ9ocBp4X85FCxjrEXAsbHeCvJ32TWUnmhCiuDzjHJmZuFwiIQ81GYhuYWgt35u5Om83XnGz0tLPWZcVDR0MtXYbMMTWNDWtDWtFgAAAB1ADcsG23mzNJJZI18RwyKcBs0bZA03AcL2O5ZQsnB5xeRhZVCxZSWZoe1Ki+jRehS8qu+pkXJKPoQ9qVF9Gi9Ccqu+pjklH0I+t2UowbiniuOxOVXfUz1YSlf2o7KrlgIAgCAIDDWUrJWGORocx29p3HjqsoycXnHaYyipLKWw5ftSovo0XoU3KrvqZBySj6EPalRfRovQnKrvqY5JR9COlQ0UcLBHEwMYL2aN2upUM5ym85PNk8IRgsorJGwsTIIDSxLCYZ8vPRtky3y5tbX329AUkLZ1815EdlULOeszS9qVF9Gi9Ck5Vd9TIuSUfQh7UqL6NF6E5Vd9THJKPoR2QLaKuWT6gCAwVtIyVhjkaHsda7TuNiCPxAWUZyg84vJmM4RmtGSzRzPalRfRovQpuVXfUyDklH0Ie1Ki+jRehOVXfUxySj6EPalRfRovQnKrvqY5JR9COhh2HRQNLIWNjaTchugvYC/oA9CinZKbzk8yauuNayisjzU4ZE92dzBmIALgS0kDcHFpFxv0PWkbJRWSYlXFvNo2YIWsaGMaGtaLBoAAA6gAsW23mzJJJZI9rw9CAIAgIjjtRK3EqWFssjY5g4vaCLdEG1ja43BXqYxeHnJrWihdKSxEIp6nn+DJhOMPZXVFJNJnjjYJGSPygtHQu15AAIGfeddF5ZTGVMbIrJt5Htd0o3yqk9SWeZ2Isep3PjjbMwvlF2AfKGuo9Bt120Vd0WJOTWpFlX1tqKet7D7PjkDHljpAC0hrjZ2RpO5r5AMrSbjQkHVFTNrNL3u2h3QTyb979hix55vT2qGwe/x3B3yi9ubA36kj18FlStUv456n4d5jc+b/LLWvHuNyrxCOMta93SdfK1oc55tvIY0FxA4m2ijjXKWtEkrIx1M9RV0bo+eD2mOxOe4DQBvuTutY3vusV44SUtFrWFZFx0k9Rq0+O073Oa2QZmMzkEOacvhAOAu3Uai+9Zyosik2jGN9cm0ma+zW0DKtr3N0s92UWN8oNmk34nfbhdZ34d1NJmGHxEbk2jHtm6ZtMXU73tlDmhobbW7gCCHDquvcLoOzKa1HmL01XnW9Z8wLHecw9tS7pObGcw4uc27ToOLiNB/MEuo0b3Wu08ov0qFY+z8o0OT6tnlbOaiRz3xylltMosBewaBxvqpcbCEHHQWSazIsDOyalxjzaeR3XY7AHtZzgu9xaw2dkc4Gxa2S2Um+lr3voq3EWZN5bPezaWXfWmlnt97dhlnxSFjzG6RgeG5i2+oFwLkdpcAOu+ixVU2s0tRk7YJ6Les+YbisM+bmnh+Q2cNQ5p/ma4AjceHAr2yqdeWktorthZnovYY6jHIGODXSAXfkvZxZn8AvAyh3YTdexonJZpd/h25bTGV9cXk33ePZnsM9XiMcbmte7pOvlaA5ziBvIa0E2HXZYxrlJZozlZGLyZjpsYp5GucyeFzWDM8h7TlGpu/Xo7jv6ivZU2RaTi9Z5G6uSzUlqPtHisUrsrHdItzAFrmlzd2ZuYDM3dqLjUdaSqlFZtCNsZPJMwy7QUzWucZmEMJDst3WIALtGg7g4XPC+qyVFjaWW0xeIrSbz2CfaGmYxshmbkcAQRdwsTa5yg2FwRc8QQiw9jeilrDxFaWk3qNx1XGI+dL2iPLmz3GW1r3zbrW4qPQlpaOWsk046OlnqMVJicUji1rukGh2VzXMdlOgcA8Alt9LjReyrlFZsxjbGTyT1mvLtDTNaXmZpa0kEtu61rX7kHQXFzuCzWHsbyyMXiK0s8zHje0EcFKakEPBHvdtQ8kdEXHDrPBe04eVlnF7O0xuxEa6uM29hv4fWNljD2kEHiARrx3qKcHF5MmhNSWaI1tPVysrqSJksjGTlwe0EcMu64uN/BXMPCLpnJrWiniJzV0Ip5J7SRT4pCx/NukYHhuYtJ6VrgXI7SQB130VVVTks0tRadsIvRb1nzDcVhnzc08PyGzhqHNP8AM1wBG48OBSyqdeWktorthZnovYeBjUOZrc/duysOV2RzhfRslspOh0vwPUveJnk3ls97Np5x0M0s9vvbsNKDaSN1Y+lB7hoF7HV5Ju0dgHHrPYs3h5KpWdvkRxxMXa6+zzFLWtiNXLJUCVjXA5W680MoGXTiTwH+6Sg5KEVHJ+feexmoucnLNeXcfMK2oikphUSODB8rR1mXJyhxt1AC+6/jsvbMNONmhFZnleKhKvTk8jo1eKwxNa+R4a19srjfKb6jW1tVFGqcm0lrRLK2EUm3tOfjG0kcFRDATrJmLyQbNaGOI3cS4N69L3tcKWrDSnXKfYRW4mNdkYPrOlVYjHGWtc45nAlrWtc95A3kMYCbDrsoY1yks0TSsjHUzNS1LJGCSNwexwuHA3BXkouLye09jJSWcXmjKsTIIAgCAIAgIVtO0nFaENdlOWSxte2juC2GHaWGsz7jXYhN4qvLvOpHgDYW1Mz3GWaZjs73ADQN0a1o0A0HoHUoXe5uMUskieOHUNKT1tnM2NoY/wCGwT5GuljbM6Nx3hxLm+prR5gpsXOXHyhnqeRBg4ReHjPLWszDs7E12ByF2pfHUOeTqS7M/pE9fRab9iyvbWMWXU16GOHSeCefWn6mlLIX0+EPfq7n4hc77B1hr2gAqRJKy5LZkyKTcq6G9ukjq4c6R+LVhBYHRxxMbnBNmkBxDbEaX1PjCgsUVhod7ZYrcpYqzuSObtLh7qWlbHJIHsnrg+UhuRoa7pFti46Xbm3qbD2K2xuKyahq/ZDiK3VWlJ5qU83+idmhj54T5ffAwx5te5Lg6xG7eL+nrWt05aOh1Z5mz0I6WnlryyI9ybd5fayfmVnH9L4Iq8H9D4s7GNn4Edc8f4En/ZQVf3bmWLereiG7PxujrJsOt72JxOOoMbZ7R97mB95bC9qVUb+vLLx2fs11CcbpUZas8/Db55G3sVEHjEYy4sDp5QXA2Lb5hcHgRvv2KPFvJ1PuRJg1pK1f/pmtizmluGiEWp2VULI3O7qSzgM9uDdDrxvewFr51Z526XOcXn3dxhbllUo81SWXf3+9vn1aqMfxuI2FxSk37cz239BIUMW+SP8AyJpJcsX+PqfcLb/3tXAXGaKG9vqgX8a8s+Wr3s9q+Zs3I4e0LWChijgu6CKoY0SONzI7M7OW23jMXdLiQbaC6s0OTucp7XHZ2Fa9RVMYw5qktfb2nfqmGHFWzvuY5acxtsC4hzXB5GVoJsRfXrNuq9WL08NoLanmWpLQxOm9jjl6kbxSjlhoGseMgqa7MWO+Sx13Na8A6asDiO3rVyucZ3ZrXow/JTthKFKUtWlP8dn4zJlNg8r6qCodIwCASAMawguztym7i86aA7uC16ujGuUEtuX48DYOmUrYzb2Z/nxOXsJGBLiBAHfcg3cA51h4hc+lTYxvRr/xRDgktK3/ACZp7HRD+ET6DUVF+3oka+YAeZSYpvlUfAjwkVySXic+pkccNw2O4yyTxh19WkBxsHDiONuxSxS4+19iZFJvk9S7WiYOwiV1XHUvlZaNj25GsIzB3W4vPGx3cFQ42KqcEtvvsNg6pO1Tb2Z/nxOVsJE3m63Qa1UwOnABth4tT6VNjG9KH+KIMEllZ/kzhsP/AIbPj/8AkhWn8/77Cp/9f7+osel7hv1R6lqJbWblbCI7W/GWHfWf/ir2G+Xs8ChifmKvEzVMY/jkRsLikJHjzvbf0EheRb5I/wDI9kly1f4+rPOHNBxWubewdDFcjT5AF/xSz5at97FfzNi7katBNNROgpapjJqcva2Cdu9rr9AOb/zpfV2ts5xhepWVvKWWtefvyI4SnQ412rOOep+Wfv7nQwn42rPJw/lCis+WhvZNV8zPcjQ2caAMVAFgJpd3icpcR/5bkRYb/wBv8mYX/wDl77IfqBer53x9DF/I+Bn2y+LKf61P6ljhfmJeJJi/l470buO/GuH+Ko/TWFPy9nh5mV/zNXj5Gvg7pH4nXEFgcwRMbnBdZtibNs4aEi57SFlaoxw9a7czGpylibO7I7mzeEuponMdIJC6R77huUDMbkAXOl7nfxVa+1WSTSy1ZFmip1xabz1t/c6yhJwgCAIAgCA4mIbP87VR1XOua6IWY0NaW6gg3vqb3PEKxC/RrdeW0rzw+lYrM9a2HVrIS+NzAcuYEXte19DYFQxeTTJpLNNGpgOFClgbA1xe1l8pIAOpLtbdpKzut42bm1tMKKlVBQWxGh7WAI5II5SynlcS6MNu4X7psb79Fp4ix3mxCl5Tm1NrOS6/2iLkyScIvKL6v0/9GptRRjnsOhjAGScODRwZGAT5gLDzhZ4ef8bJS61+WR4mvOVUY9T/AAjfxPZ8vqBVQSmCYNyuOUPa9vU9hI6hrfgOoKKu/KHFzWaJbMPnPjIPKX3MlVs+yWnfBM58nOHM55sHZrAAsAFm2AAAA4a3ub+RxEoTU4rLI9nh4zg4TeeYwfB3xZedqHz5BljzNDQ0brm2rnWFsxO6/WUtujLmxyz2iqmUOdLPLZ79T5gOAimL8sr3Mc5xYw2DWZiHO3d0dBqd3C1zddfxuWa1imjis8nq8szZxTD3SmMiQx828PFmtNyAQL5uGp3LGuxQz1Z5kllbnlryyPX8MaJnzt0lfG1l7XADS4g269RfX5IXnGPRUHsTzHFrTc1tayOZh2yzYhUN517m1Idzlw0EF1wS0gad0evgpp4pycXlzdhDDCqCks+dt8TS9pPvMUZqZS+B4dC/KLMsb2DNx4akncLaaGTlv83LRWTWvv8AEi5D/CMdN5xer/h1I8AtUsqede5zIxHZwBu3eS478xJJv+Chd+dbhlqbzJ1h8rFZnrSyPUGBZaqWp5xxMzQ1zbC1gLNykagi2/x+bx351qGWw9jRlY7M9px27Cj2MaY1Ermtdmh0AEZuTfKO6Jud54m1rlWOXPjNNRXf3lbkC4vi3J93cYn4Rz9Y9jKiojlp4mNllDrOlLyZG9EaBrdd2nSA0yr1W6FSbimpPUuzLV7/ANnjq4y5pSacUs3256/x69xkocNkn9l0FXIZ44+aLJbBrwXAusT4Q6J46HXQ2Xk7I16F1aybz1HsKpWadNrzSy1nZw7CZWlvPVLphH3AyBnAtBksSXkAniBxtexFedsXnoxyz96uws11TWWnLPLw+/aMHwP2OZi2QuM73Pddo0c7UkW4diW3cZo5rYshVRxelk9rz8THhuzohpX0rZXFr83SLRmGbR27Q9n+69sxGnYrGthjXh1Ct1p6n6mM7KxuoxRve5zWG8b7APaQSQQRpcXI3biveVSVvGpbdp5yWLq4pvUthtUGFytLXTVDpiwHJ0AwAkZczgDdzrEjfbU6X1WM7YvVGOWZnCqayc5Z5eB5wfA/Y7JWtlc7nXueS5ouHOsCRa2mg0S2/jGm1sWQqo4tSSe15mtDsqxtE6hMjnRuvlJAzN6Wfhoelqs3im7lblrMFhIql056vbOthdGYowx0jpXcXusCdANANALAaD8SSTBZNTlmlkT1wcI5N5nPxbZ/n6iKoMrmuh1jAa0jW1819Te3Ypa79CDhlt2kVmH05xnns2GWTBb1gq+cOZrObDbDLluSe29ydV4rsquLy68z10LjeNz15ZGNmz4FRNUc44mdmR7bCwFsrcp33FhrrfXzeu/+EYZbDxYdKyU89pjpNniI4YppudZTua6MZMriW3DOcdmNw2/AC9he+t/ZYhaUpRWTe3x25GMcO9GMZvNR2eGzP2jLJgA9lmqbK9uZrQ9gsA/Ibtu7eBoLgb7WOhIPiv8A6XFte2ZPD/1eMT9oYVs+ITOc7nioc50gIA1de+W24anTVLL3PR1ZaIqw6hpa+dtMFBsu1lK+lfLJIx7S0XsMjbkjKALXBcTc3vYcAAsp4puxWJZMxhhVGt1t5pmKfZUy07Keaoe9sZbkLWtYQG6C51ubaXOmt7X1XqxSjNzhHLMxlhHOtQnLPL0NzGMA56SCRsskT4MwDm2JIcA13dDfYb+0rCq/QUotZp+hJbh+MlGSeTXqY67Z0mcVMEpglyhrzlEjXtFrZ2kjXQa34BewxH8NCazX2yPJ4f8AnxkHk/vmdSgpObaQXue5xzPc613GwG4AAAAAADgPOoZz0nsyJoQ0VtzNlYGYQBAEAQBAEAQBAEBiFM3PzmUZ8uXNxte9h1C+um+w6llpPLR6jHRWel1mVYmQQBAEAQBAEAQBAEAQGlVYXFI8SOb74BYPaXMfbqzMINuy6kjbKK0U9RHKqMnpNazYpqZkbcrGhouSbcSd5PWTxJWMpOTzZlGKiskZViZBAEAQBAEAQBAEAQBAEAQBAEAQBAEAQBAEAQBAEAQBAEAQBAEAQBAEAQBAEAQBAEAQBAEAQBAEAQBAEAQBAEAQBAEAQBAEAQBAEAQBAEAQBAEAQBAEAQBAEAQBAEAQBAEAQBAEAQBAEAQBAEAQBAEAQBAEAQBAEAQBAEAQBAEAQBAEAQBAEAQ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32" y="762000"/>
            <a:ext cx="11271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69111" y="2967335"/>
            <a:ext cx="862248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Practitioners and Academics</a:t>
            </a:r>
            <a:endParaRPr lang="en-US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0991" y="5378597"/>
            <a:ext cx="42546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Pmiteach.org &amp; Pmi.org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263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Blank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Blank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5640</TotalTime>
  <Words>538</Words>
  <Application>Microsoft Office PowerPoint</Application>
  <PresentationFormat>On-screen Show (4:3)</PresentationFormat>
  <Paragraphs>141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1_Office Theme</vt:lpstr>
      <vt:lpstr>2_Office Theme</vt:lpstr>
      <vt:lpstr>Custom Design</vt:lpstr>
      <vt:lpstr>3_Office Theme</vt:lpstr>
      <vt:lpstr>Blank Presentation</vt:lpstr>
      <vt:lpstr>4_Office Theme</vt:lpstr>
      <vt:lpstr>1_Blank Presentation</vt:lpstr>
      <vt:lpstr>Academic Initiatives Curriculum – Accreditation - Outreach</vt:lpstr>
      <vt:lpstr>Industry Forecast  Project Management </vt:lpstr>
      <vt:lpstr>Graduate expectations vs. reality</vt:lpstr>
      <vt:lpstr>Macro Environment - 2025</vt:lpstr>
      <vt:lpstr>Today’s Environment Demands a Focus on Talent &amp; Employability by Colleges and Universities...</vt:lpstr>
      <vt:lpstr>…And a Need for Organizations to Develop Talent Management Strategies to Drive Success</vt:lpstr>
      <vt:lpstr>Employability from a Project Management lens…</vt:lpstr>
      <vt:lpstr>Academic &amp; Educational Programs “Building the pipeline for the future”</vt:lpstr>
      <vt:lpstr>Knowledge Creation &amp; Dissemination </vt:lpstr>
      <vt:lpstr>Academic Outreach </vt:lpstr>
      <vt:lpstr>Global Accreditation (“GAC”) </vt:lpstr>
      <vt:lpstr>Education </vt:lpstr>
      <vt:lpstr>PowerPoint Presentation</vt:lpstr>
    </vt:vector>
  </TitlesOfParts>
  <Company>The Gate Worldwide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freelance01</dc:creator>
  <cp:lastModifiedBy>Warburton, Roger D.H.</cp:lastModifiedBy>
  <cp:revision>389</cp:revision>
  <cp:lastPrinted>2014-07-24T19:27:54Z</cp:lastPrinted>
  <dcterms:created xsi:type="dcterms:W3CDTF">2010-05-25T16:15:10Z</dcterms:created>
  <dcterms:modified xsi:type="dcterms:W3CDTF">2015-05-14T17:56:26Z</dcterms:modified>
</cp:coreProperties>
</file>